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judges. Every year across ASEAN, events bring startups and corporations together. People shake hands and exchange cards. But on Monday morning, nothing happens.
We are ASEAN POC-Architect. Our mission is simple: From business connections to real pilot projects. We take an enterprise problem, find the right startup, and build a 60-day trial plan in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don't meetings turn into deals? Three simple reasons:
1. Enterprises cannot easily find the right startup across 10 different countries.
2. Startups get trapped in friendly coffee chats without ever reaching decision-makers.
3. Setting up a trial takes months of slow emails on scopes and data rules. Momentum is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numbers: over 4,000 startups were recorded at Startup ASEAN's launch in June 2025. And foreign investment reached 226 billion dollars in 2024.
The market is huge. The talent is here. The money is here. The only missing piece is a fast way to get them testing real projects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our system works in four simple steps:
1. Understand: We take in the enterprise challenge and privacy requirements.
2. Match: We score startups transparently on verified abilities.
3. Plan: We generate a 60-day trial plan with milestones and goals.
4. Review: We output a formal proposal for human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this in action with a realistic demo scenario: a Malaysian bank.
The bank has an 84% false alarm rate on fraud alerts. Our tool evaluated 3 startups and found SentriShield AI at a 94% fit because they are ready for bank-grade security.
In seconds, it built a 60-day roadmap: Weeks 1-2 for safe setup, Weeks 3-6 to test accuracy in shadow mode, and Weeks 7-8 for final review. The goal is clear: cut false alarms by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not just use ChatGPT? Because simple chatbots guess and make things up. If a bank asks for real-time security, a chatbot will say 'Sure, any startup can do that.' That is how pilots fail.
Our system has four clear steps: Understand, Match, Plan, and Check. It scores startups fairly with transparent numbers.
Best of all: it can run completely offline on a local laptop using open-weight Gemma, so private company data never leaves the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ASEAN POC-Architect helps everyone.
Enterprises test technology quickly and safely. Startups get direct access to real trials. And our event hosts—Cradle and Startup ASEAN—can finally measure how many summit handshakes became real deals.
Thank you, judges. We are ASEAN POC-Architect — Turning connections into collaboration. We welcome your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Shape 0"/>
          <p:cNvSpPr/>
          <p:nvPr/>
        </p:nvSpPr>
        <p:spPr>
          <a:xfrm>
            <a:off x="731520" y="1371600"/>
            <a:ext cx="2560320" cy="320040"/>
          </a:xfrm>
          <a:prstGeom prst="roundRect">
            <a:avLst>
              <a:gd name="adj" fmla="val 42857"/>
            </a:avLst>
          </a:prstGeom>
          <a:solidFill>
            <a:srgbClr val="1E293B"/>
          </a:solidFill>
          <a:ln w="12700">
            <a:solidFill>
              <a:srgbClr val="3B82F6"/>
            </a:solidFill>
            <a:prstDash val="solid"/>
          </a:ln>
        </p:spPr>
      </p:sp>
      <p:sp>
        <p:nvSpPr>
          <p:cNvPr id="3" name="Text 1"/>
          <p:cNvSpPr/>
          <p:nvPr/>
        </p:nvSpPr>
        <p:spPr>
          <a:xfrm>
            <a:off x="731520" y="1371600"/>
            <a:ext cx="2560320" cy="320040"/>
          </a:xfrm>
          <a:prstGeom prst="rect">
            <a:avLst/>
          </a:prstGeom>
          <a:noFill/>
          <a:ln/>
        </p:spPr>
        <p:txBody>
          <a:bodyPr wrap="square" rtlCol="0" anchor="ctr"/>
          <a:lstStyle/>
          <a:p>
            <a:pPr algn="ctr" indent="0" marL="0">
              <a:buNone/>
            </a:pPr>
            <a:r>
              <a:rPr lang="en-US" sz="900" b="1" dirty="0">
                <a:solidFill>
                  <a:srgbClr val="38BDF8"/>
                </a:solidFill>
                <a:latin typeface="Arial" pitchFamily="34" charset="0"/>
                <a:ea typeface="Arial" pitchFamily="34" charset="-122"/>
                <a:cs typeface="Arial" pitchFamily="34" charset="-120"/>
              </a:rPr>
              <a:t>STARTUP ASEAN • 2026</a:t>
            </a:r>
            <a:endParaRPr lang="en-US" sz="900" dirty="0"/>
          </a:p>
        </p:txBody>
      </p:sp>
      <p:sp>
        <p:nvSpPr>
          <p:cNvPr id="4" name="Text 2"/>
          <p:cNvSpPr/>
          <p:nvPr/>
        </p:nvSpPr>
        <p:spPr>
          <a:xfrm>
            <a:off x="731520" y="1828800"/>
            <a:ext cx="10515600" cy="1005840"/>
          </a:xfrm>
          <a:prstGeom prst="rect">
            <a:avLst/>
          </a:prstGeom>
          <a:noFill/>
          <a:ln/>
        </p:spPr>
        <p:txBody>
          <a:bodyPr wrap="square" rtlCol="0" anchor="ctr"/>
          <a:lstStyle/>
          <a:p>
            <a:pPr indent="0" marL="0">
              <a:buNone/>
            </a:pPr>
            <a:r>
              <a:rPr lang="en-US" sz="4800" b="1" dirty="0">
                <a:solidFill>
                  <a:srgbClr val="FFFFFF"/>
                </a:solidFill>
                <a:latin typeface="Arial" pitchFamily="34" charset="0"/>
                <a:ea typeface="Arial" pitchFamily="34" charset="-122"/>
                <a:cs typeface="Arial" pitchFamily="34" charset="-120"/>
              </a:rPr>
              <a:t>ASEAN POC-Architect</a:t>
            </a:r>
            <a:endParaRPr lang="en-US" sz="4800" dirty="0"/>
          </a:p>
        </p:txBody>
      </p:sp>
      <p:sp>
        <p:nvSpPr>
          <p:cNvPr id="5" name="Text 3"/>
          <p:cNvSpPr/>
          <p:nvPr/>
        </p:nvSpPr>
        <p:spPr>
          <a:xfrm>
            <a:off x="731520" y="2834640"/>
            <a:ext cx="10515600" cy="457200"/>
          </a:xfrm>
          <a:prstGeom prst="rect">
            <a:avLst/>
          </a:prstGeom>
          <a:noFill/>
          <a:ln/>
        </p:spPr>
        <p:txBody>
          <a:bodyPr wrap="square" rtlCol="0" anchor="ctr"/>
          <a:lstStyle/>
          <a:p>
            <a:pPr indent="0" marL="0">
              <a:buNone/>
            </a:pPr>
            <a:r>
              <a:rPr lang="en-US" sz="2200" dirty="0">
                <a:solidFill>
                  <a:srgbClr val="38BDF8"/>
                </a:solidFill>
                <a:latin typeface="Arial" pitchFamily="34" charset="0"/>
                <a:ea typeface="Arial" pitchFamily="34" charset="-122"/>
                <a:cs typeface="Arial" pitchFamily="34" charset="-120"/>
              </a:rPr>
              <a:t>From business connections to real pilot projects.</a:t>
            </a:r>
            <a:endParaRPr lang="en-US" sz="2200" dirty="0"/>
          </a:p>
        </p:txBody>
      </p:sp>
      <p:sp>
        <p:nvSpPr>
          <p:cNvPr id="6" name="Shape 4"/>
          <p:cNvSpPr/>
          <p:nvPr/>
        </p:nvSpPr>
        <p:spPr>
          <a:xfrm>
            <a:off x="731520" y="3840480"/>
            <a:ext cx="3291840" cy="2011680"/>
          </a:xfrm>
          <a:prstGeom prst="roundRect">
            <a:avLst>
              <a:gd name="adj" fmla="val 4545"/>
            </a:avLst>
          </a:prstGeom>
          <a:solidFill>
            <a:srgbClr val="112240"/>
          </a:solidFill>
          <a:ln w="12700">
            <a:solidFill>
              <a:srgbClr val="233554"/>
            </a:solidFill>
            <a:prstDash val="solid"/>
          </a:ln>
        </p:spPr>
      </p:sp>
      <p:sp>
        <p:nvSpPr>
          <p:cNvPr id="7" name="Text 5"/>
          <p:cNvSpPr/>
          <p:nvPr/>
        </p:nvSpPr>
        <p:spPr>
          <a:xfrm>
            <a:off x="1051560" y="4114800"/>
            <a:ext cx="914400" cy="320040"/>
          </a:xfrm>
          <a:prstGeom prst="rect">
            <a:avLst/>
          </a:prstGeom>
          <a:noFill/>
          <a:ln/>
        </p:spPr>
        <p:txBody>
          <a:bodyPr wrap="square" rtlCol="0" anchor="ctr"/>
          <a:lstStyle/>
          <a:p>
            <a:pPr indent="0" marL="0">
              <a:buNone/>
            </a:pPr>
            <a:r>
              <a:rPr lang="en-US" sz="1600" b="1" dirty="0">
                <a:solidFill>
                  <a:srgbClr val="3B82F6"/>
                </a:solidFill>
                <a:latin typeface="Arial" pitchFamily="34" charset="0"/>
                <a:ea typeface="Arial" pitchFamily="34" charset="-122"/>
                <a:cs typeface="Arial" pitchFamily="34" charset="-120"/>
              </a:rPr>
              <a:t>01</a:t>
            </a:r>
            <a:endParaRPr lang="en-US" sz="1600" dirty="0"/>
          </a:p>
        </p:txBody>
      </p:sp>
      <p:sp>
        <p:nvSpPr>
          <p:cNvPr id="8" name="Text 6"/>
          <p:cNvSpPr/>
          <p:nvPr/>
        </p:nvSpPr>
        <p:spPr>
          <a:xfrm>
            <a:off x="1051560" y="4526280"/>
            <a:ext cx="2651760" cy="3657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Match</a:t>
            </a:r>
            <a:endParaRPr lang="en-US" sz="1800" dirty="0"/>
          </a:p>
        </p:txBody>
      </p:sp>
      <p:sp>
        <p:nvSpPr>
          <p:cNvPr id="9" name="Text 7"/>
          <p:cNvSpPr/>
          <p:nvPr/>
        </p:nvSpPr>
        <p:spPr>
          <a:xfrm>
            <a:off x="1051560" y="4983480"/>
            <a:ext cx="2651760" cy="64008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Connect enterprise problems to the right startup.</a:t>
            </a:r>
            <a:endParaRPr lang="en-US" sz="1200" dirty="0"/>
          </a:p>
        </p:txBody>
      </p:sp>
      <p:sp>
        <p:nvSpPr>
          <p:cNvPr id="10" name="Shape 8"/>
          <p:cNvSpPr/>
          <p:nvPr/>
        </p:nvSpPr>
        <p:spPr>
          <a:xfrm>
            <a:off x="4297680" y="3840480"/>
            <a:ext cx="3291840" cy="2011680"/>
          </a:xfrm>
          <a:prstGeom prst="roundRect">
            <a:avLst>
              <a:gd name="adj" fmla="val 4545"/>
            </a:avLst>
          </a:prstGeom>
          <a:solidFill>
            <a:srgbClr val="112240"/>
          </a:solidFill>
          <a:ln w="12700">
            <a:solidFill>
              <a:srgbClr val="233554"/>
            </a:solidFill>
            <a:prstDash val="solid"/>
          </a:ln>
        </p:spPr>
      </p:sp>
      <p:sp>
        <p:nvSpPr>
          <p:cNvPr id="11" name="Text 9"/>
          <p:cNvSpPr/>
          <p:nvPr/>
        </p:nvSpPr>
        <p:spPr>
          <a:xfrm>
            <a:off x="4617720" y="4114800"/>
            <a:ext cx="914400" cy="320040"/>
          </a:xfrm>
          <a:prstGeom prst="rect">
            <a:avLst/>
          </a:prstGeom>
          <a:noFill/>
          <a:ln/>
        </p:spPr>
        <p:txBody>
          <a:bodyPr wrap="square" rtlCol="0" anchor="ctr"/>
          <a:lstStyle/>
          <a:p>
            <a:pPr indent="0" marL="0">
              <a:buNone/>
            </a:pPr>
            <a:r>
              <a:rPr lang="en-US" sz="1600" b="1" dirty="0">
                <a:solidFill>
                  <a:srgbClr val="3B82F6"/>
                </a:solidFill>
                <a:latin typeface="Arial" pitchFamily="34" charset="0"/>
                <a:ea typeface="Arial" pitchFamily="34" charset="-122"/>
                <a:cs typeface="Arial" pitchFamily="34" charset="-120"/>
              </a:rPr>
              <a:t>02</a:t>
            </a:r>
            <a:endParaRPr lang="en-US" sz="1600" dirty="0"/>
          </a:p>
        </p:txBody>
      </p:sp>
      <p:sp>
        <p:nvSpPr>
          <p:cNvPr id="12" name="Text 10"/>
          <p:cNvSpPr/>
          <p:nvPr/>
        </p:nvSpPr>
        <p:spPr>
          <a:xfrm>
            <a:off x="4617720" y="4526280"/>
            <a:ext cx="2651760" cy="3657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Plan</a:t>
            </a:r>
            <a:endParaRPr lang="en-US" sz="1800" dirty="0"/>
          </a:p>
        </p:txBody>
      </p:sp>
      <p:sp>
        <p:nvSpPr>
          <p:cNvPr id="13" name="Text 11"/>
          <p:cNvSpPr/>
          <p:nvPr/>
        </p:nvSpPr>
        <p:spPr>
          <a:xfrm>
            <a:off x="4617720" y="4983480"/>
            <a:ext cx="2651760" cy="64008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Build a practical 60-day trial plan in seconds.</a:t>
            </a:r>
            <a:endParaRPr lang="en-US" sz="1200" dirty="0"/>
          </a:p>
        </p:txBody>
      </p:sp>
      <p:sp>
        <p:nvSpPr>
          <p:cNvPr id="14" name="Shape 12"/>
          <p:cNvSpPr/>
          <p:nvPr/>
        </p:nvSpPr>
        <p:spPr>
          <a:xfrm>
            <a:off x="7863840" y="3840480"/>
            <a:ext cx="3291840" cy="2011680"/>
          </a:xfrm>
          <a:prstGeom prst="roundRect">
            <a:avLst>
              <a:gd name="adj" fmla="val 4545"/>
            </a:avLst>
          </a:prstGeom>
          <a:solidFill>
            <a:srgbClr val="112240"/>
          </a:solidFill>
          <a:ln w="12700">
            <a:solidFill>
              <a:srgbClr val="233554"/>
            </a:solidFill>
            <a:prstDash val="solid"/>
          </a:ln>
        </p:spPr>
      </p:sp>
      <p:sp>
        <p:nvSpPr>
          <p:cNvPr id="15" name="Text 13"/>
          <p:cNvSpPr/>
          <p:nvPr/>
        </p:nvSpPr>
        <p:spPr>
          <a:xfrm>
            <a:off x="8183880" y="4114800"/>
            <a:ext cx="914400" cy="320040"/>
          </a:xfrm>
          <a:prstGeom prst="rect">
            <a:avLst/>
          </a:prstGeom>
          <a:noFill/>
          <a:ln/>
        </p:spPr>
        <p:txBody>
          <a:bodyPr wrap="square" rtlCol="0" anchor="ctr"/>
          <a:lstStyle/>
          <a:p>
            <a:pPr indent="0" marL="0">
              <a:buNone/>
            </a:pPr>
            <a:r>
              <a:rPr lang="en-US" sz="1600" b="1" dirty="0">
                <a:solidFill>
                  <a:srgbClr val="3B82F6"/>
                </a:solidFill>
                <a:latin typeface="Arial" pitchFamily="34" charset="0"/>
                <a:ea typeface="Arial" pitchFamily="34" charset="-122"/>
                <a:cs typeface="Arial" pitchFamily="34" charset="-120"/>
              </a:rPr>
              <a:t>03</a:t>
            </a:r>
            <a:endParaRPr lang="en-US" sz="1600" dirty="0"/>
          </a:p>
        </p:txBody>
      </p:sp>
      <p:sp>
        <p:nvSpPr>
          <p:cNvPr id="16" name="Text 14"/>
          <p:cNvSpPr/>
          <p:nvPr/>
        </p:nvSpPr>
        <p:spPr>
          <a:xfrm>
            <a:off x="8183880" y="4526280"/>
            <a:ext cx="2651760" cy="3657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Review</a:t>
            </a:r>
            <a:endParaRPr lang="en-US" sz="1800" dirty="0"/>
          </a:p>
        </p:txBody>
      </p:sp>
      <p:sp>
        <p:nvSpPr>
          <p:cNvPr id="17" name="Text 15"/>
          <p:cNvSpPr/>
          <p:nvPr/>
        </p:nvSpPr>
        <p:spPr>
          <a:xfrm>
            <a:off x="8183880" y="4983480"/>
            <a:ext cx="2651760" cy="64008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Generate a ready-to-sign pilot agreement.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THE PROBLEM</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Good connections. No action.</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Summits create handshakes. Not business contracts.</a:t>
            </a:r>
            <a:endParaRPr lang="en-US" sz="1300" dirty="0"/>
          </a:p>
        </p:txBody>
      </p:sp>
      <p:sp>
        <p:nvSpPr>
          <p:cNvPr id="5" name="Shape 3"/>
          <p:cNvSpPr/>
          <p:nvPr/>
        </p:nvSpPr>
        <p:spPr>
          <a:xfrm>
            <a:off x="731520" y="2103120"/>
            <a:ext cx="3291840" cy="3840480"/>
          </a:xfrm>
          <a:prstGeom prst="roundRect">
            <a:avLst>
              <a:gd name="adj" fmla="val 2778"/>
            </a:avLst>
          </a:prstGeom>
          <a:solidFill>
            <a:srgbClr val="112240"/>
          </a:solidFill>
          <a:ln w="12700">
            <a:solidFill>
              <a:srgbClr val="233554"/>
            </a:solidFill>
            <a:prstDash val="solid"/>
          </a:ln>
        </p:spPr>
      </p:sp>
      <p:sp>
        <p:nvSpPr>
          <p:cNvPr id="6" name="Text 4"/>
          <p:cNvSpPr/>
          <p:nvPr/>
        </p:nvSpPr>
        <p:spPr>
          <a:xfrm>
            <a:off x="1051560" y="2468880"/>
            <a:ext cx="2651760" cy="27432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ENTERPRISES</a:t>
            </a:r>
            <a:endParaRPr lang="en-US" sz="1000" dirty="0"/>
          </a:p>
        </p:txBody>
      </p:sp>
      <p:sp>
        <p:nvSpPr>
          <p:cNvPr id="7" name="Text 5"/>
          <p:cNvSpPr/>
          <p:nvPr/>
        </p:nvSpPr>
        <p:spPr>
          <a:xfrm>
            <a:off x="1051560" y="2834640"/>
            <a:ext cx="2651760" cy="8229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Hard to Find the Right Startup</a:t>
            </a:r>
            <a:endParaRPr lang="en-US" sz="1800" dirty="0"/>
          </a:p>
        </p:txBody>
      </p:sp>
      <p:sp>
        <p:nvSpPr>
          <p:cNvPr id="8" name="Shape 6"/>
          <p:cNvSpPr/>
          <p:nvPr/>
        </p:nvSpPr>
        <p:spPr>
          <a:xfrm>
            <a:off x="1051560" y="3794760"/>
            <a:ext cx="2651760" cy="0"/>
          </a:xfrm>
          <a:prstGeom prst="line">
            <a:avLst/>
          </a:prstGeom>
          <a:noFill/>
          <a:ln w="12700">
            <a:solidFill>
              <a:srgbClr val="233554"/>
            </a:solidFill>
            <a:prstDash val="solid"/>
          </a:ln>
        </p:spPr>
      </p:sp>
      <p:sp>
        <p:nvSpPr>
          <p:cNvPr id="9" name="Text 7"/>
          <p:cNvSpPr/>
          <p:nvPr/>
        </p:nvSpPr>
        <p:spPr>
          <a:xfrm>
            <a:off x="1051560" y="4023360"/>
            <a:ext cx="2651760" cy="1371600"/>
          </a:xfrm>
          <a:prstGeom prst="rect">
            <a:avLst/>
          </a:prstGeom>
          <a:noFill/>
          <a:ln/>
        </p:spPr>
        <p:txBody>
          <a:bodyPr wrap="square" rtlCol="0" anchor="ctr"/>
          <a:lstStyle/>
          <a:p>
            <a:pPr indent="0" marL="0">
              <a:lnSpc>
                <a:spcPts val="2000"/>
              </a:lnSpc>
              <a:buNone/>
            </a:pPr>
            <a:r>
              <a:rPr lang="en-US" sz="1300" dirty="0">
                <a:solidFill>
                  <a:srgbClr val="94A3B8"/>
                </a:solidFill>
                <a:latin typeface="Arial" pitchFamily="34" charset="0"/>
                <a:ea typeface="Arial" pitchFamily="34" charset="-122"/>
                <a:cs typeface="Arial" pitchFamily="34" charset="-120"/>
              </a:rPr>
              <a:t>Scattered across 10 countries. Marketing hides real readiness.</a:t>
            </a:r>
            <a:endParaRPr lang="en-US" sz="1300" dirty="0"/>
          </a:p>
        </p:txBody>
      </p:sp>
      <p:sp>
        <p:nvSpPr>
          <p:cNvPr id="10" name="Shape 8"/>
          <p:cNvSpPr/>
          <p:nvPr/>
        </p:nvSpPr>
        <p:spPr>
          <a:xfrm>
            <a:off x="4297680" y="2103120"/>
            <a:ext cx="3291840" cy="3840480"/>
          </a:xfrm>
          <a:prstGeom prst="roundRect">
            <a:avLst>
              <a:gd name="adj" fmla="val 2778"/>
            </a:avLst>
          </a:prstGeom>
          <a:solidFill>
            <a:srgbClr val="112240"/>
          </a:solidFill>
          <a:ln w="12700">
            <a:solidFill>
              <a:srgbClr val="233554"/>
            </a:solidFill>
            <a:prstDash val="solid"/>
          </a:ln>
        </p:spPr>
      </p:sp>
      <p:sp>
        <p:nvSpPr>
          <p:cNvPr id="11" name="Text 9"/>
          <p:cNvSpPr/>
          <p:nvPr/>
        </p:nvSpPr>
        <p:spPr>
          <a:xfrm>
            <a:off x="4617720" y="2468880"/>
            <a:ext cx="2651760" cy="27432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STARTUPS</a:t>
            </a:r>
            <a:endParaRPr lang="en-US" sz="1000" dirty="0"/>
          </a:p>
        </p:txBody>
      </p:sp>
      <p:sp>
        <p:nvSpPr>
          <p:cNvPr id="12" name="Text 10"/>
          <p:cNvSpPr/>
          <p:nvPr/>
        </p:nvSpPr>
        <p:spPr>
          <a:xfrm>
            <a:off x="4617720" y="2834640"/>
            <a:ext cx="2651760" cy="8229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Hard to Reach Decision-Makers</a:t>
            </a:r>
            <a:endParaRPr lang="en-US" sz="1800" dirty="0"/>
          </a:p>
        </p:txBody>
      </p:sp>
      <p:sp>
        <p:nvSpPr>
          <p:cNvPr id="13" name="Shape 11"/>
          <p:cNvSpPr/>
          <p:nvPr/>
        </p:nvSpPr>
        <p:spPr>
          <a:xfrm>
            <a:off x="4617720" y="3794760"/>
            <a:ext cx="2651760" cy="0"/>
          </a:xfrm>
          <a:prstGeom prst="line">
            <a:avLst/>
          </a:prstGeom>
          <a:noFill/>
          <a:ln w="12700">
            <a:solidFill>
              <a:srgbClr val="233554"/>
            </a:solidFill>
            <a:prstDash val="solid"/>
          </a:ln>
        </p:spPr>
      </p:sp>
      <p:sp>
        <p:nvSpPr>
          <p:cNvPr id="14" name="Text 12"/>
          <p:cNvSpPr/>
          <p:nvPr/>
        </p:nvSpPr>
        <p:spPr>
          <a:xfrm>
            <a:off x="4617720" y="4023360"/>
            <a:ext cx="2651760" cy="1371600"/>
          </a:xfrm>
          <a:prstGeom prst="rect">
            <a:avLst/>
          </a:prstGeom>
          <a:noFill/>
          <a:ln/>
        </p:spPr>
        <p:txBody>
          <a:bodyPr wrap="square" rtlCol="0" anchor="ctr"/>
          <a:lstStyle/>
          <a:p>
            <a:pPr indent="0" marL="0">
              <a:lnSpc>
                <a:spcPts val="2000"/>
              </a:lnSpc>
              <a:buNone/>
            </a:pPr>
            <a:r>
              <a:rPr lang="en-US" sz="1300" dirty="0">
                <a:solidFill>
                  <a:srgbClr val="94A3B8"/>
                </a:solidFill>
                <a:latin typeface="Arial" pitchFamily="34" charset="0"/>
                <a:ea typeface="Arial" pitchFamily="34" charset="-122"/>
                <a:cs typeface="Arial" pitchFamily="34" charset="-120"/>
              </a:rPr>
              <a:t>Endless intro meetings with teams who lack budget authority.</a:t>
            </a:r>
            <a:endParaRPr lang="en-US" sz="1300" dirty="0"/>
          </a:p>
        </p:txBody>
      </p:sp>
      <p:sp>
        <p:nvSpPr>
          <p:cNvPr id="15" name="Shape 13"/>
          <p:cNvSpPr/>
          <p:nvPr/>
        </p:nvSpPr>
        <p:spPr>
          <a:xfrm>
            <a:off x="7863840" y="2103120"/>
            <a:ext cx="3291840" cy="3840480"/>
          </a:xfrm>
          <a:prstGeom prst="roundRect">
            <a:avLst>
              <a:gd name="adj" fmla="val 2778"/>
            </a:avLst>
          </a:prstGeom>
          <a:solidFill>
            <a:srgbClr val="112240"/>
          </a:solidFill>
          <a:ln w="12700">
            <a:solidFill>
              <a:srgbClr val="233554"/>
            </a:solidFill>
            <a:prstDash val="solid"/>
          </a:ln>
        </p:spPr>
      </p:sp>
      <p:sp>
        <p:nvSpPr>
          <p:cNvPr id="16" name="Text 14"/>
          <p:cNvSpPr/>
          <p:nvPr/>
        </p:nvSpPr>
        <p:spPr>
          <a:xfrm>
            <a:off x="8183880" y="2468880"/>
            <a:ext cx="2651760" cy="27432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BOTH SIDES</a:t>
            </a:r>
            <a:endParaRPr lang="en-US" sz="1000" dirty="0"/>
          </a:p>
        </p:txBody>
      </p:sp>
      <p:sp>
        <p:nvSpPr>
          <p:cNvPr id="17" name="Text 15"/>
          <p:cNvSpPr/>
          <p:nvPr/>
        </p:nvSpPr>
        <p:spPr>
          <a:xfrm>
            <a:off x="8183880" y="2834640"/>
            <a:ext cx="2651760" cy="8229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Trial Scoping Takes 3 Months</a:t>
            </a:r>
            <a:endParaRPr lang="en-US" sz="1800" dirty="0"/>
          </a:p>
        </p:txBody>
      </p:sp>
      <p:sp>
        <p:nvSpPr>
          <p:cNvPr id="18" name="Shape 16"/>
          <p:cNvSpPr/>
          <p:nvPr/>
        </p:nvSpPr>
        <p:spPr>
          <a:xfrm>
            <a:off x="8183880" y="3794760"/>
            <a:ext cx="2651760" cy="0"/>
          </a:xfrm>
          <a:prstGeom prst="line">
            <a:avLst/>
          </a:prstGeom>
          <a:noFill/>
          <a:ln w="12700">
            <a:solidFill>
              <a:srgbClr val="233554"/>
            </a:solidFill>
            <a:prstDash val="solid"/>
          </a:ln>
        </p:spPr>
      </p:sp>
      <p:sp>
        <p:nvSpPr>
          <p:cNvPr id="19" name="Text 17"/>
          <p:cNvSpPr/>
          <p:nvPr/>
        </p:nvSpPr>
        <p:spPr>
          <a:xfrm>
            <a:off x="8183880" y="4023360"/>
            <a:ext cx="2651760" cy="1371600"/>
          </a:xfrm>
          <a:prstGeom prst="rect">
            <a:avLst/>
          </a:prstGeom>
          <a:noFill/>
          <a:ln/>
        </p:spPr>
        <p:txBody>
          <a:bodyPr wrap="square" rtlCol="0" anchor="ctr"/>
          <a:lstStyle/>
          <a:p>
            <a:pPr indent="0" marL="0">
              <a:lnSpc>
                <a:spcPts val="2000"/>
              </a:lnSpc>
              <a:buNone/>
            </a:pPr>
            <a:r>
              <a:rPr lang="en-US" sz="1300" dirty="0">
                <a:solidFill>
                  <a:srgbClr val="94A3B8"/>
                </a:solidFill>
                <a:latin typeface="Arial" pitchFamily="34" charset="0"/>
                <a:ea typeface="Arial" pitchFamily="34" charset="-122"/>
                <a:cs typeface="Arial" pitchFamily="34" charset="-120"/>
              </a:rPr>
              <a:t>Slow coordination on data rules, tasks, and success goals.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WHY THIS MATTERS</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ASEAN has opportunities. Turning them into deals is the challenge.</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The startups and funding are here. We need the bridge to make pilots happen.</a:t>
            </a:r>
            <a:endParaRPr lang="en-US" sz="1300" dirty="0"/>
          </a:p>
        </p:txBody>
      </p:sp>
      <p:sp>
        <p:nvSpPr>
          <p:cNvPr id="5" name="Shape 3"/>
          <p:cNvSpPr/>
          <p:nvPr/>
        </p:nvSpPr>
        <p:spPr>
          <a:xfrm>
            <a:off x="731520" y="2011680"/>
            <a:ext cx="5120640" cy="3017520"/>
          </a:xfrm>
          <a:prstGeom prst="roundRect">
            <a:avLst>
              <a:gd name="adj" fmla="val 3030"/>
            </a:avLst>
          </a:prstGeom>
          <a:solidFill>
            <a:srgbClr val="112240"/>
          </a:solidFill>
          <a:ln w="12700">
            <a:solidFill>
              <a:srgbClr val="233554"/>
            </a:solidFill>
            <a:prstDash val="solid"/>
          </a:ln>
        </p:spPr>
      </p:sp>
      <p:sp>
        <p:nvSpPr>
          <p:cNvPr id="6" name="Text 4"/>
          <p:cNvSpPr/>
          <p:nvPr/>
        </p:nvSpPr>
        <p:spPr>
          <a:xfrm>
            <a:off x="1188720" y="2286000"/>
            <a:ext cx="4206240" cy="914400"/>
          </a:xfrm>
          <a:prstGeom prst="rect">
            <a:avLst/>
          </a:prstGeom>
          <a:noFill/>
          <a:ln/>
        </p:spPr>
        <p:txBody>
          <a:bodyPr wrap="square" rtlCol="0" anchor="ctr"/>
          <a:lstStyle/>
          <a:p>
            <a:pPr indent="0" marL="0">
              <a:buNone/>
            </a:pPr>
            <a:r>
              <a:rPr lang="en-US" sz="5400" b="1" dirty="0">
                <a:solidFill>
                  <a:srgbClr val="38BDF8"/>
                </a:solidFill>
                <a:latin typeface="Arial" pitchFamily="34" charset="0"/>
                <a:ea typeface="Arial" pitchFamily="34" charset="-122"/>
                <a:cs typeface="Arial" pitchFamily="34" charset="-120"/>
              </a:rPr>
              <a:t>4,000+</a:t>
            </a:r>
            <a:endParaRPr lang="en-US" sz="5400" dirty="0"/>
          </a:p>
        </p:txBody>
      </p:sp>
      <p:sp>
        <p:nvSpPr>
          <p:cNvPr id="7" name="Text 5"/>
          <p:cNvSpPr/>
          <p:nvPr/>
        </p:nvSpPr>
        <p:spPr>
          <a:xfrm>
            <a:off x="1188720" y="3246120"/>
            <a:ext cx="4206240" cy="3657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Startups in ASEAN</a:t>
            </a:r>
            <a:endParaRPr lang="en-US" sz="1800" dirty="0"/>
          </a:p>
        </p:txBody>
      </p:sp>
      <p:sp>
        <p:nvSpPr>
          <p:cNvPr id="8" name="Text 6"/>
          <p:cNvSpPr/>
          <p:nvPr/>
        </p:nvSpPr>
        <p:spPr>
          <a:xfrm>
            <a:off x="1188720" y="3657600"/>
            <a:ext cx="4206240" cy="640080"/>
          </a:xfrm>
          <a:prstGeom prst="rect">
            <a:avLst/>
          </a:prstGeom>
          <a:noFill/>
          <a:ln/>
        </p:spPr>
        <p:txBody>
          <a:bodyPr wrap="square" rtlCol="0" anchor="ctr"/>
          <a:lstStyle/>
          <a:p>
            <a:pPr indent="0" marL="0">
              <a:buNone/>
            </a:pPr>
            <a:r>
              <a:rPr lang="en-US" sz="1300" dirty="0">
                <a:solidFill>
                  <a:srgbClr val="94A3B8"/>
                </a:solidFill>
                <a:latin typeface="Arial" pitchFamily="34" charset="0"/>
                <a:ea typeface="Arial" pitchFamily="34" charset="-122"/>
                <a:cs typeface="Arial" pitchFamily="34" charset="-120"/>
              </a:rPr>
              <a:t>Huge talent across the region ready to work with big companies.</a:t>
            </a:r>
            <a:endParaRPr lang="en-US" sz="1300" dirty="0"/>
          </a:p>
        </p:txBody>
      </p:sp>
      <p:sp>
        <p:nvSpPr>
          <p:cNvPr id="9" name="Text 7"/>
          <p:cNvSpPr/>
          <p:nvPr/>
        </p:nvSpPr>
        <p:spPr>
          <a:xfrm>
            <a:off x="1188720" y="4434840"/>
            <a:ext cx="4206240" cy="320040"/>
          </a:xfrm>
          <a:prstGeom prst="rect">
            <a:avLst/>
          </a:prstGeom>
          <a:noFill/>
          <a:ln/>
        </p:spPr>
        <p:txBody>
          <a:bodyPr wrap="square" rtlCol="0" anchor="ctr"/>
          <a:lstStyle/>
          <a:p>
            <a:pPr indent="0" marL="0">
              <a:buNone/>
            </a:pPr>
            <a:r>
              <a:rPr lang="en-US" sz="900" i="1" dirty="0">
                <a:solidFill>
                  <a:srgbClr val="64748B"/>
                </a:solidFill>
                <a:latin typeface="Arial" pitchFamily="34" charset="0"/>
                <a:ea typeface="Arial" pitchFamily="34" charset="-122"/>
                <a:cs typeface="Arial" pitchFamily="34" charset="-120"/>
              </a:rPr>
              <a:t>Source: Startup ASEAN Launch Briefing, June 2025</a:t>
            </a:r>
            <a:endParaRPr lang="en-US" sz="900" dirty="0"/>
          </a:p>
        </p:txBody>
      </p:sp>
      <p:sp>
        <p:nvSpPr>
          <p:cNvPr id="10" name="Shape 8"/>
          <p:cNvSpPr/>
          <p:nvPr/>
        </p:nvSpPr>
        <p:spPr>
          <a:xfrm>
            <a:off x="6126480" y="2011680"/>
            <a:ext cx="5120640" cy="3017520"/>
          </a:xfrm>
          <a:prstGeom prst="roundRect">
            <a:avLst>
              <a:gd name="adj" fmla="val 3030"/>
            </a:avLst>
          </a:prstGeom>
          <a:solidFill>
            <a:srgbClr val="112240"/>
          </a:solidFill>
          <a:ln w="12700">
            <a:solidFill>
              <a:srgbClr val="233554"/>
            </a:solidFill>
            <a:prstDash val="solid"/>
          </a:ln>
        </p:spPr>
      </p:sp>
      <p:sp>
        <p:nvSpPr>
          <p:cNvPr id="11" name="Text 9"/>
          <p:cNvSpPr/>
          <p:nvPr/>
        </p:nvSpPr>
        <p:spPr>
          <a:xfrm>
            <a:off x="6583680" y="2286000"/>
            <a:ext cx="4206240" cy="914400"/>
          </a:xfrm>
          <a:prstGeom prst="rect">
            <a:avLst/>
          </a:prstGeom>
          <a:noFill/>
          <a:ln/>
        </p:spPr>
        <p:txBody>
          <a:bodyPr wrap="square" rtlCol="0" anchor="ctr"/>
          <a:lstStyle/>
          <a:p>
            <a:pPr indent="0" marL="0">
              <a:buNone/>
            </a:pPr>
            <a:r>
              <a:rPr lang="en-US" sz="5400" b="1" dirty="0">
                <a:solidFill>
                  <a:srgbClr val="38BDF8"/>
                </a:solidFill>
                <a:latin typeface="Arial" pitchFamily="34" charset="0"/>
                <a:ea typeface="Arial" pitchFamily="34" charset="-122"/>
                <a:cs typeface="Arial" pitchFamily="34" charset="-120"/>
              </a:rPr>
              <a:t>US$226B</a:t>
            </a:r>
            <a:endParaRPr lang="en-US" sz="5400" dirty="0"/>
          </a:p>
        </p:txBody>
      </p:sp>
      <p:sp>
        <p:nvSpPr>
          <p:cNvPr id="12" name="Text 10"/>
          <p:cNvSpPr/>
          <p:nvPr/>
        </p:nvSpPr>
        <p:spPr>
          <a:xfrm>
            <a:off x="6583680" y="3246120"/>
            <a:ext cx="4206240" cy="36576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Foreign Investment (2024)</a:t>
            </a:r>
            <a:endParaRPr lang="en-US" sz="1800" dirty="0"/>
          </a:p>
        </p:txBody>
      </p:sp>
      <p:sp>
        <p:nvSpPr>
          <p:cNvPr id="13" name="Text 11"/>
          <p:cNvSpPr/>
          <p:nvPr/>
        </p:nvSpPr>
        <p:spPr>
          <a:xfrm>
            <a:off x="6583680" y="3657600"/>
            <a:ext cx="4206240" cy="640080"/>
          </a:xfrm>
          <a:prstGeom prst="rect">
            <a:avLst/>
          </a:prstGeom>
          <a:noFill/>
          <a:ln/>
        </p:spPr>
        <p:txBody>
          <a:bodyPr wrap="square" rtlCol="0" anchor="ctr"/>
          <a:lstStyle/>
          <a:p>
            <a:pPr indent="0" marL="0">
              <a:buNone/>
            </a:pPr>
            <a:r>
              <a:rPr lang="en-US" sz="1300" dirty="0">
                <a:solidFill>
                  <a:srgbClr val="94A3B8"/>
                </a:solidFill>
                <a:latin typeface="Arial" pitchFamily="34" charset="0"/>
                <a:ea typeface="Arial" pitchFamily="34" charset="-122"/>
                <a:cs typeface="Arial" pitchFamily="34" charset="-120"/>
              </a:rPr>
              <a:t>Strong regional funding and corporate demand for digital solutions.</a:t>
            </a:r>
            <a:endParaRPr lang="en-US" sz="1300" dirty="0"/>
          </a:p>
        </p:txBody>
      </p:sp>
      <p:sp>
        <p:nvSpPr>
          <p:cNvPr id="14" name="Text 12"/>
          <p:cNvSpPr/>
          <p:nvPr/>
        </p:nvSpPr>
        <p:spPr>
          <a:xfrm>
            <a:off x="6583680" y="4434840"/>
            <a:ext cx="4206240" cy="320040"/>
          </a:xfrm>
          <a:prstGeom prst="rect">
            <a:avLst/>
          </a:prstGeom>
          <a:noFill/>
          <a:ln/>
        </p:spPr>
        <p:txBody>
          <a:bodyPr wrap="square" rtlCol="0" anchor="ctr"/>
          <a:lstStyle/>
          <a:p>
            <a:pPr indent="0" marL="0">
              <a:buNone/>
            </a:pPr>
            <a:r>
              <a:rPr lang="en-US" sz="900" i="1" dirty="0">
                <a:solidFill>
                  <a:srgbClr val="64748B"/>
                </a:solidFill>
                <a:latin typeface="Arial" pitchFamily="34" charset="0"/>
                <a:ea typeface="Arial" pitchFamily="34" charset="-122"/>
                <a:cs typeface="Arial" pitchFamily="34" charset="-120"/>
              </a:rPr>
              <a:t>Source: ASEAN Investment Report 2024</a:t>
            </a:r>
            <a:endParaRPr lang="en-US" sz="900" dirty="0"/>
          </a:p>
        </p:txBody>
      </p:sp>
      <p:sp>
        <p:nvSpPr>
          <p:cNvPr id="15" name="Shape 13"/>
          <p:cNvSpPr/>
          <p:nvPr/>
        </p:nvSpPr>
        <p:spPr>
          <a:xfrm>
            <a:off x="731520" y="5257800"/>
            <a:ext cx="10515600" cy="731520"/>
          </a:xfrm>
          <a:prstGeom prst="roundRect">
            <a:avLst>
              <a:gd name="adj" fmla="val 10000"/>
            </a:avLst>
          </a:prstGeom>
          <a:solidFill>
            <a:srgbClr val="172A46"/>
          </a:solidFill>
          <a:ln w="12700">
            <a:solidFill>
              <a:srgbClr val="3B82F6"/>
            </a:solidFill>
            <a:prstDash val="solid"/>
          </a:ln>
        </p:spPr>
      </p:sp>
      <p:sp>
        <p:nvSpPr>
          <p:cNvPr id="16" name="Text 14"/>
          <p:cNvSpPr/>
          <p:nvPr/>
        </p:nvSpPr>
        <p:spPr>
          <a:xfrm>
            <a:off x="1005840" y="5257800"/>
            <a:ext cx="9966960" cy="731520"/>
          </a:xfrm>
          <a:prstGeom prst="rect">
            <a:avLst/>
          </a:prstGeom>
          <a:noFill/>
          <a:ln/>
        </p:spPr>
        <p:txBody>
          <a:bodyPr wrap="square" rtlCol="0" anchor="ctr"/>
          <a:lstStyle/>
          <a:p>
            <a:pPr indent="0" marL="0">
              <a:buNone/>
            </a:pPr>
            <a:r>
              <a:rPr lang="en-US" sz="1300" dirty="0">
                <a:solidFill>
                  <a:srgbClr val="FFFFFF"/>
                </a:solidFill>
                <a:latin typeface="Arial" pitchFamily="34" charset="0"/>
                <a:ea typeface="Arial" pitchFamily="34" charset="-122"/>
                <a:cs typeface="Arial" pitchFamily="34" charset="-120"/>
              </a:rPr>
              <a:t>These numbers show huge potential. What we need is a practical tool to turn handshakes into pilots.</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OUR SOLUTION</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Meet ASEAN POC-Architect.</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4 simple steps from business problem to signed pilot.</a:t>
            </a:r>
            <a:endParaRPr lang="en-US" sz="1300" dirty="0"/>
          </a:p>
        </p:txBody>
      </p:sp>
      <p:sp>
        <p:nvSpPr>
          <p:cNvPr id="5" name="Shape 3"/>
          <p:cNvSpPr/>
          <p:nvPr/>
        </p:nvSpPr>
        <p:spPr>
          <a:xfrm>
            <a:off x="731520" y="2103120"/>
            <a:ext cx="2514600" cy="3840480"/>
          </a:xfrm>
          <a:prstGeom prst="roundRect">
            <a:avLst>
              <a:gd name="adj" fmla="val 3636"/>
            </a:avLst>
          </a:prstGeom>
          <a:solidFill>
            <a:srgbClr val="112240"/>
          </a:solidFill>
          <a:ln w="12700">
            <a:solidFill>
              <a:srgbClr val="233554"/>
            </a:solidFill>
            <a:prstDash val="solid"/>
          </a:ln>
        </p:spPr>
      </p:sp>
      <p:sp>
        <p:nvSpPr>
          <p:cNvPr id="6" name="Shape 4"/>
          <p:cNvSpPr/>
          <p:nvPr/>
        </p:nvSpPr>
        <p:spPr>
          <a:xfrm>
            <a:off x="1005840" y="2377440"/>
            <a:ext cx="548640" cy="548640"/>
          </a:xfrm>
          <a:prstGeom prst="roundRect">
            <a:avLst>
              <a:gd name="adj" fmla="val 16667"/>
            </a:avLst>
          </a:prstGeom>
          <a:solidFill>
            <a:srgbClr val="1E3A8A"/>
          </a:solidFill>
          <a:ln w="12700">
            <a:solidFill>
              <a:srgbClr val="3B82F6"/>
            </a:solidFill>
            <a:prstDash val="solid"/>
          </a:ln>
        </p:spPr>
      </p:sp>
      <p:sp>
        <p:nvSpPr>
          <p:cNvPr id="7" name="Text 5"/>
          <p:cNvSpPr/>
          <p:nvPr/>
        </p:nvSpPr>
        <p:spPr>
          <a:xfrm>
            <a:off x="1005840" y="2377440"/>
            <a:ext cx="548640" cy="548640"/>
          </a:xfrm>
          <a:prstGeom prst="rect">
            <a:avLst/>
          </a:prstGeom>
          <a:noFill/>
          <a:ln/>
        </p:spPr>
        <p:txBody>
          <a:bodyPr wrap="square" rtlCol="0" anchor="ctr"/>
          <a:lstStyle/>
          <a:p>
            <a:pPr algn="ctr" indent="0" marL="0">
              <a:buNone/>
            </a:pPr>
            <a:r>
              <a:rPr lang="en-US" sz="1400" b="1" dirty="0">
                <a:solidFill>
                  <a:srgbClr val="38BDF8"/>
                </a:solidFill>
                <a:latin typeface="Arial" pitchFamily="34" charset="0"/>
                <a:ea typeface="Arial" pitchFamily="34" charset="-122"/>
                <a:cs typeface="Arial" pitchFamily="34" charset="-120"/>
              </a:rPr>
              <a:t>1</a:t>
            </a:r>
            <a:endParaRPr lang="en-US" sz="1400" dirty="0"/>
          </a:p>
        </p:txBody>
      </p:sp>
      <p:sp>
        <p:nvSpPr>
          <p:cNvPr id="8" name="Text 6"/>
          <p:cNvSpPr/>
          <p:nvPr/>
        </p:nvSpPr>
        <p:spPr>
          <a:xfrm>
            <a:off x="1005840" y="3108960"/>
            <a:ext cx="1965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Understand</a:t>
            </a:r>
            <a:endParaRPr lang="en-US" sz="1800" dirty="0"/>
          </a:p>
        </p:txBody>
      </p:sp>
      <p:sp>
        <p:nvSpPr>
          <p:cNvPr id="9" name="Text 7"/>
          <p:cNvSpPr/>
          <p:nvPr/>
        </p:nvSpPr>
        <p:spPr>
          <a:xfrm>
            <a:off x="1005840" y="3749040"/>
            <a:ext cx="1965960" cy="182880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Reads the business problem, tech needs, and security rules.</a:t>
            </a:r>
            <a:endParaRPr lang="en-US" sz="1300" dirty="0"/>
          </a:p>
        </p:txBody>
      </p:sp>
      <p:sp>
        <p:nvSpPr>
          <p:cNvPr id="10" name="Shape 8"/>
          <p:cNvSpPr/>
          <p:nvPr/>
        </p:nvSpPr>
        <p:spPr>
          <a:xfrm>
            <a:off x="3401568" y="2103120"/>
            <a:ext cx="2514600" cy="3840480"/>
          </a:xfrm>
          <a:prstGeom prst="roundRect">
            <a:avLst>
              <a:gd name="adj" fmla="val 3636"/>
            </a:avLst>
          </a:prstGeom>
          <a:solidFill>
            <a:srgbClr val="112240"/>
          </a:solidFill>
          <a:ln w="12700">
            <a:solidFill>
              <a:srgbClr val="233554"/>
            </a:solidFill>
            <a:prstDash val="solid"/>
          </a:ln>
        </p:spPr>
      </p:sp>
      <p:sp>
        <p:nvSpPr>
          <p:cNvPr id="11" name="Shape 9"/>
          <p:cNvSpPr/>
          <p:nvPr/>
        </p:nvSpPr>
        <p:spPr>
          <a:xfrm>
            <a:off x="3675888" y="2377440"/>
            <a:ext cx="548640" cy="548640"/>
          </a:xfrm>
          <a:prstGeom prst="roundRect">
            <a:avLst>
              <a:gd name="adj" fmla="val 16667"/>
            </a:avLst>
          </a:prstGeom>
          <a:solidFill>
            <a:srgbClr val="1E3A8A"/>
          </a:solidFill>
          <a:ln w="12700">
            <a:solidFill>
              <a:srgbClr val="3B82F6"/>
            </a:solidFill>
            <a:prstDash val="solid"/>
          </a:ln>
        </p:spPr>
      </p:sp>
      <p:sp>
        <p:nvSpPr>
          <p:cNvPr id="12" name="Text 10"/>
          <p:cNvSpPr/>
          <p:nvPr/>
        </p:nvSpPr>
        <p:spPr>
          <a:xfrm>
            <a:off x="3675888" y="2377440"/>
            <a:ext cx="548640" cy="548640"/>
          </a:xfrm>
          <a:prstGeom prst="rect">
            <a:avLst/>
          </a:prstGeom>
          <a:noFill/>
          <a:ln/>
        </p:spPr>
        <p:txBody>
          <a:bodyPr wrap="square" rtlCol="0" anchor="ctr"/>
          <a:lstStyle/>
          <a:p>
            <a:pPr algn="ctr" indent="0" marL="0">
              <a:buNone/>
            </a:pPr>
            <a:r>
              <a:rPr lang="en-US" sz="1400" b="1" dirty="0">
                <a:solidFill>
                  <a:srgbClr val="38BDF8"/>
                </a:solidFill>
                <a:latin typeface="Arial" pitchFamily="34" charset="0"/>
                <a:ea typeface="Arial" pitchFamily="34" charset="-122"/>
                <a:cs typeface="Arial" pitchFamily="34" charset="-120"/>
              </a:rPr>
              <a:t>2</a:t>
            </a:r>
            <a:endParaRPr lang="en-US" sz="1400" dirty="0"/>
          </a:p>
        </p:txBody>
      </p:sp>
      <p:sp>
        <p:nvSpPr>
          <p:cNvPr id="13" name="Text 11"/>
          <p:cNvSpPr/>
          <p:nvPr/>
        </p:nvSpPr>
        <p:spPr>
          <a:xfrm>
            <a:off x="3675888" y="3108960"/>
            <a:ext cx="1965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Match</a:t>
            </a:r>
            <a:endParaRPr lang="en-US" sz="1800" dirty="0"/>
          </a:p>
        </p:txBody>
      </p:sp>
      <p:sp>
        <p:nvSpPr>
          <p:cNvPr id="14" name="Text 12"/>
          <p:cNvSpPr/>
          <p:nvPr/>
        </p:nvSpPr>
        <p:spPr>
          <a:xfrm>
            <a:off x="3675888" y="3749040"/>
            <a:ext cx="1965960" cy="182880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Fairly scores startups on skills, tech fit, and readiness.</a:t>
            </a:r>
            <a:endParaRPr lang="en-US" sz="1300" dirty="0"/>
          </a:p>
        </p:txBody>
      </p:sp>
      <p:sp>
        <p:nvSpPr>
          <p:cNvPr id="15" name="Shape 13"/>
          <p:cNvSpPr/>
          <p:nvPr/>
        </p:nvSpPr>
        <p:spPr>
          <a:xfrm>
            <a:off x="6071616" y="2103120"/>
            <a:ext cx="2514600" cy="3840480"/>
          </a:xfrm>
          <a:prstGeom prst="roundRect">
            <a:avLst>
              <a:gd name="adj" fmla="val 3636"/>
            </a:avLst>
          </a:prstGeom>
          <a:solidFill>
            <a:srgbClr val="112240"/>
          </a:solidFill>
          <a:ln w="12700">
            <a:solidFill>
              <a:srgbClr val="233554"/>
            </a:solidFill>
            <a:prstDash val="solid"/>
          </a:ln>
        </p:spPr>
      </p:sp>
      <p:sp>
        <p:nvSpPr>
          <p:cNvPr id="16" name="Shape 14"/>
          <p:cNvSpPr/>
          <p:nvPr/>
        </p:nvSpPr>
        <p:spPr>
          <a:xfrm>
            <a:off x="6345936" y="2377440"/>
            <a:ext cx="548640" cy="548640"/>
          </a:xfrm>
          <a:prstGeom prst="roundRect">
            <a:avLst>
              <a:gd name="adj" fmla="val 16667"/>
            </a:avLst>
          </a:prstGeom>
          <a:solidFill>
            <a:srgbClr val="1E3A8A"/>
          </a:solidFill>
          <a:ln w="12700">
            <a:solidFill>
              <a:srgbClr val="3B82F6"/>
            </a:solidFill>
            <a:prstDash val="solid"/>
          </a:ln>
        </p:spPr>
      </p:sp>
      <p:sp>
        <p:nvSpPr>
          <p:cNvPr id="17" name="Text 15"/>
          <p:cNvSpPr/>
          <p:nvPr/>
        </p:nvSpPr>
        <p:spPr>
          <a:xfrm>
            <a:off x="6345936" y="2377440"/>
            <a:ext cx="548640" cy="548640"/>
          </a:xfrm>
          <a:prstGeom prst="rect">
            <a:avLst/>
          </a:prstGeom>
          <a:noFill/>
          <a:ln/>
        </p:spPr>
        <p:txBody>
          <a:bodyPr wrap="square" rtlCol="0" anchor="ctr"/>
          <a:lstStyle/>
          <a:p>
            <a:pPr algn="ctr" indent="0" marL="0">
              <a:buNone/>
            </a:pPr>
            <a:r>
              <a:rPr lang="en-US" sz="1400" b="1" dirty="0">
                <a:solidFill>
                  <a:srgbClr val="38BDF8"/>
                </a:solidFill>
                <a:latin typeface="Arial" pitchFamily="34" charset="0"/>
                <a:ea typeface="Arial" pitchFamily="34" charset="-122"/>
                <a:cs typeface="Arial" pitchFamily="34" charset="-120"/>
              </a:rPr>
              <a:t>3</a:t>
            </a:r>
            <a:endParaRPr lang="en-US" sz="1400" dirty="0"/>
          </a:p>
        </p:txBody>
      </p:sp>
      <p:sp>
        <p:nvSpPr>
          <p:cNvPr id="18" name="Text 16"/>
          <p:cNvSpPr/>
          <p:nvPr/>
        </p:nvSpPr>
        <p:spPr>
          <a:xfrm>
            <a:off x="6345936" y="3108960"/>
            <a:ext cx="1965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Plan</a:t>
            </a:r>
            <a:endParaRPr lang="en-US" sz="1800" dirty="0"/>
          </a:p>
        </p:txBody>
      </p:sp>
      <p:sp>
        <p:nvSpPr>
          <p:cNvPr id="19" name="Text 17"/>
          <p:cNvSpPr/>
          <p:nvPr/>
        </p:nvSpPr>
        <p:spPr>
          <a:xfrm>
            <a:off x="6345936" y="3749040"/>
            <a:ext cx="1965960" cy="182880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Builds a realistic 60-day trial plan with clear goals.</a:t>
            </a:r>
            <a:endParaRPr lang="en-US" sz="1300" dirty="0"/>
          </a:p>
        </p:txBody>
      </p:sp>
      <p:sp>
        <p:nvSpPr>
          <p:cNvPr id="20" name="Shape 18"/>
          <p:cNvSpPr/>
          <p:nvPr/>
        </p:nvSpPr>
        <p:spPr>
          <a:xfrm>
            <a:off x="8741664" y="2103120"/>
            <a:ext cx="2514600" cy="3840480"/>
          </a:xfrm>
          <a:prstGeom prst="roundRect">
            <a:avLst>
              <a:gd name="adj" fmla="val 3636"/>
            </a:avLst>
          </a:prstGeom>
          <a:solidFill>
            <a:srgbClr val="112240"/>
          </a:solidFill>
          <a:ln w="12700">
            <a:solidFill>
              <a:srgbClr val="233554"/>
            </a:solidFill>
            <a:prstDash val="solid"/>
          </a:ln>
        </p:spPr>
      </p:sp>
      <p:sp>
        <p:nvSpPr>
          <p:cNvPr id="21" name="Shape 19"/>
          <p:cNvSpPr/>
          <p:nvPr/>
        </p:nvSpPr>
        <p:spPr>
          <a:xfrm>
            <a:off x="9015984" y="2377440"/>
            <a:ext cx="548640" cy="548640"/>
          </a:xfrm>
          <a:prstGeom prst="roundRect">
            <a:avLst>
              <a:gd name="adj" fmla="val 16667"/>
            </a:avLst>
          </a:prstGeom>
          <a:solidFill>
            <a:srgbClr val="1E3A8A"/>
          </a:solidFill>
          <a:ln w="12700">
            <a:solidFill>
              <a:srgbClr val="3B82F6"/>
            </a:solidFill>
            <a:prstDash val="solid"/>
          </a:ln>
        </p:spPr>
      </p:sp>
      <p:sp>
        <p:nvSpPr>
          <p:cNvPr id="22" name="Text 20"/>
          <p:cNvSpPr/>
          <p:nvPr/>
        </p:nvSpPr>
        <p:spPr>
          <a:xfrm>
            <a:off x="9015984" y="2377440"/>
            <a:ext cx="548640" cy="548640"/>
          </a:xfrm>
          <a:prstGeom prst="rect">
            <a:avLst/>
          </a:prstGeom>
          <a:noFill/>
          <a:ln/>
        </p:spPr>
        <p:txBody>
          <a:bodyPr wrap="square" rtlCol="0" anchor="ctr"/>
          <a:lstStyle/>
          <a:p>
            <a:pPr algn="ctr" indent="0" marL="0">
              <a:buNone/>
            </a:pPr>
            <a:r>
              <a:rPr lang="en-US" sz="1400" b="1" dirty="0">
                <a:solidFill>
                  <a:srgbClr val="38BDF8"/>
                </a:solidFill>
                <a:latin typeface="Arial" pitchFamily="34" charset="0"/>
                <a:ea typeface="Arial" pitchFamily="34" charset="-122"/>
                <a:cs typeface="Arial" pitchFamily="34" charset="-120"/>
              </a:rPr>
              <a:t>4</a:t>
            </a:r>
            <a:endParaRPr lang="en-US" sz="1400" dirty="0"/>
          </a:p>
        </p:txBody>
      </p:sp>
      <p:sp>
        <p:nvSpPr>
          <p:cNvPr id="23" name="Text 21"/>
          <p:cNvSpPr/>
          <p:nvPr/>
        </p:nvSpPr>
        <p:spPr>
          <a:xfrm>
            <a:off x="9015984" y="3108960"/>
            <a:ext cx="1965960" cy="45720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Review</a:t>
            </a:r>
            <a:endParaRPr lang="en-US" sz="1800" dirty="0"/>
          </a:p>
        </p:txBody>
      </p:sp>
      <p:sp>
        <p:nvSpPr>
          <p:cNvPr id="24" name="Text 22"/>
          <p:cNvSpPr/>
          <p:nvPr/>
        </p:nvSpPr>
        <p:spPr>
          <a:xfrm>
            <a:off x="9015984" y="3749040"/>
            <a:ext cx="1965960" cy="182880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Produces an exportable proposal for human sign-off.</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LIVE PRODUCT DEMO</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From challenge to pilot in minutes.</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Example: Malaysian Bank (Demonstration Data)</a:t>
            </a:r>
            <a:endParaRPr lang="en-US" sz="1300" dirty="0"/>
          </a:p>
        </p:txBody>
      </p:sp>
      <p:sp>
        <p:nvSpPr>
          <p:cNvPr id="5" name="Shape 3"/>
          <p:cNvSpPr/>
          <p:nvPr/>
        </p:nvSpPr>
        <p:spPr>
          <a:xfrm>
            <a:off x="731520" y="2011680"/>
            <a:ext cx="5120640" cy="4023360"/>
          </a:xfrm>
          <a:prstGeom prst="roundRect">
            <a:avLst>
              <a:gd name="adj" fmla="val 2273"/>
            </a:avLst>
          </a:prstGeom>
          <a:solidFill>
            <a:srgbClr val="112240"/>
          </a:solidFill>
          <a:ln w="12700">
            <a:solidFill>
              <a:srgbClr val="233554"/>
            </a:solidFill>
            <a:prstDash val="solid"/>
          </a:ln>
        </p:spPr>
      </p:sp>
      <p:sp>
        <p:nvSpPr>
          <p:cNvPr id="6" name="Text 4"/>
          <p:cNvSpPr/>
          <p:nvPr/>
        </p:nvSpPr>
        <p:spPr>
          <a:xfrm>
            <a:off x="1005840" y="2194560"/>
            <a:ext cx="457200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CHALLENGE: FRAUD DETECTION</a:t>
            </a:r>
            <a:endParaRPr lang="en-US" sz="1000" dirty="0"/>
          </a:p>
        </p:txBody>
      </p:sp>
      <p:sp>
        <p:nvSpPr>
          <p:cNvPr id="7" name="Text 5"/>
          <p:cNvSpPr/>
          <p:nvPr/>
        </p:nvSpPr>
        <p:spPr>
          <a:xfrm>
            <a:off x="1005840" y="2468880"/>
            <a:ext cx="4572000" cy="548640"/>
          </a:xfrm>
          <a:prstGeom prst="rect">
            <a:avLst/>
          </a:prstGeom>
          <a:noFill/>
          <a:ln/>
        </p:spPr>
        <p:txBody>
          <a:bodyPr wrap="square" rtlCol="0" anchor="ctr"/>
          <a:lstStyle/>
          <a:p>
            <a:pPr indent="0" marL="0">
              <a:buNone/>
            </a:pPr>
            <a:r>
              <a:rPr lang="en-US" sz="1200" dirty="0">
                <a:solidFill>
                  <a:srgbClr val="94A3B8"/>
                </a:solidFill>
                <a:latin typeface="Arial" pitchFamily="34" charset="0"/>
                <a:ea typeface="Arial" pitchFamily="34" charset="-122"/>
                <a:cs typeface="Arial" pitchFamily="34" charset="-120"/>
              </a:rPr>
              <a:t>Bank needs to reduce 84% false fraud alarms without touching live customer accounts.</a:t>
            </a:r>
            <a:endParaRPr lang="en-US" sz="1200" dirty="0"/>
          </a:p>
        </p:txBody>
      </p:sp>
      <p:sp>
        <p:nvSpPr>
          <p:cNvPr id="8" name="Shape 6"/>
          <p:cNvSpPr/>
          <p:nvPr/>
        </p:nvSpPr>
        <p:spPr>
          <a:xfrm>
            <a:off x="1005840" y="3108960"/>
            <a:ext cx="4572000" cy="0"/>
          </a:xfrm>
          <a:prstGeom prst="line">
            <a:avLst/>
          </a:prstGeom>
          <a:noFill/>
          <a:ln w="12700">
            <a:solidFill>
              <a:srgbClr val="233554"/>
            </a:solidFill>
            <a:prstDash val="solid"/>
          </a:ln>
        </p:spPr>
      </p:sp>
      <p:sp>
        <p:nvSpPr>
          <p:cNvPr id="9" name="Text 7"/>
          <p:cNvSpPr/>
          <p:nvPr/>
        </p:nvSpPr>
        <p:spPr>
          <a:xfrm>
            <a:off x="1005840" y="3246120"/>
            <a:ext cx="457200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STARTUP MATCHES</a:t>
            </a:r>
            <a:endParaRPr lang="en-US" sz="1000" dirty="0"/>
          </a:p>
        </p:txBody>
      </p:sp>
      <p:sp>
        <p:nvSpPr>
          <p:cNvPr id="10" name="Shape 8"/>
          <p:cNvSpPr/>
          <p:nvPr/>
        </p:nvSpPr>
        <p:spPr>
          <a:xfrm>
            <a:off x="1005840" y="3566160"/>
            <a:ext cx="4572000" cy="621792"/>
          </a:xfrm>
          <a:prstGeom prst="roundRect">
            <a:avLst>
              <a:gd name="adj" fmla="val 11765"/>
            </a:avLst>
          </a:prstGeom>
          <a:solidFill>
            <a:srgbClr val="172A46"/>
          </a:solidFill>
          <a:ln w="12700">
            <a:solidFill>
              <a:srgbClr val="10B981"/>
            </a:solidFill>
            <a:prstDash val="solid"/>
          </a:ln>
        </p:spPr>
      </p:sp>
      <p:sp>
        <p:nvSpPr>
          <p:cNvPr id="11" name="Text 9"/>
          <p:cNvSpPr/>
          <p:nvPr/>
        </p:nvSpPr>
        <p:spPr>
          <a:xfrm>
            <a:off x="1143000" y="3657600"/>
            <a:ext cx="3108960" cy="228600"/>
          </a:xfrm>
          <a:prstGeom prst="rect">
            <a:avLst/>
          </a:prstGeom>
          <a:noFill/>
          <a:ln/>
        </p:spPr>
        <p:txBody>
          <a:bodyPr wrap="square" rtlCol="0" anchor="ctr"/>
          <a:lstStyle/>
          <a:p>
            <a:pPr indent="0" marL="0">
              <a:buNone/>
            </a:pPr>
            <a:r>
              <a:rPr lang="en-US" sz="1200" b="1" dirty="0">
                <a:solidFill>
                  <a:srgbClr val="FFFFFF"/>
                </a:solidFill>
                <a:latin typeface="Arial" pitchFamily="34" charset="0"/>
                <a:ea typeface="Arial" pitchFamily="34" charset="-122"/>
                <a:cs typeface="Arial" pitchFamily="34" charset="-120"/>
              </a:rPr>
              <a:t>SentriShield AI (SG)</a:t>
            </a:r>
            <a:endParaRPr lang="en-US" sz="1200" dirty="0"/>
          </a:p>
        </p:txBody>
      </p:sp>
      <p:sp>
        <p:nvSpPr>
          <p:cNvPr id="12" name="Text 10"/>
          <p:cNvSpPr/>
          <p:nvPr/>
        </p:nvSpPr>
        <p:spPr>
          <a:xfrm>
            <a:off x="1143000" y="3886200"/>
            <a:ext cx="3108960" cy="228600"/>
          </a:xfrm>
          <a:prstGeom prst="rect">
            <a:avLst/>
          </a:prstGeom>
          <a:noFill/>
          <a:ln/>
        </p:spPr>
        <p:txBody>
          <a:bodyPr wrap="square" rtlCol="0" anchor="ctr"/>
          <a:lstStyle/>
          <a:p>
            <a:pPr indent="0" marL="0">
              <a:buNone/>
            </a:pPr>
            <a:r>
              <a:rPr lang="en-US" sz="900" dirty="0">
                <a:solidFill>
                  <a:srgbClr val="10B981"/>
                </a:solidFill>
                <a:latin typeface="Arial" pitchFamily="34" charset="0"/>
                <a:ea typeface="Arial" pitchFamily="34" charset="-122"/>
                <a:cs typeface="Arial" pitchFamily="34" charset="-120"/>
              </a:rPr>
              <a:t>SELECTED (Fast &amp; Bank-Ready)</a:t>
            </a:r>
            <a:endParaRPr lang="en-US" sz="900" dirty="0"/>
          </a:p>
        </p:txBody>
      </p:sp>
      <p:sp>
        <p:nvSpPr>
          <p:cNvPr id="13" name="Text 11"/>
          <p:cNvSpPr/>
          <p:nvPr/>
        </p:nvSpPr>
        <p:spPr>
          <a:xfrm>
            <a:off x="4297680" y="3730752"/>
            <a:ext cx="1097280" cy="274320"/>
          </a:xfrm>
          <a:prstGeom prst="rect">
            <a:avLst/>
          </a:prstGeom>
          <a:noFill/>
          <a:ln/>
        </p:spPr>
        <p:txBody>
          <a:bodyPr wrap="square" rtlCol="0" anchor="ctr"/>
          <a:lstStyle/>
          <a:p>
            <a:pPr algn="r" indent="0" marL="0">
              <a:buNone/>
            </a:pPr>
            <a:r>
              <a:rPr lang="en-US" sz="1400" b="1" dirty="0">
                <a:solidFill>
                  <a:srgbClr val="10B981"/>
                </a:solidFill>
                <a:latin typeface="Arial" pitchFamily="34" charset="0"/>
                <a:ea typeface="Arial" pitchFamily="34" charset="-122"/>
                <a:cs typeface="Arial" pitchFamily="34" charset="-120"/>
              </a:rPr>
              <a:t>94% FIT</a:t>
            </a:r>
            <a:endParaRPr lang="en-US" sz="1400" dirty="0"/>
          </a:p>
        </p:txBody>
      </p:sp>
      <p:sp>
        <p:nvSpPr>
          <p:cNvPr id="14" name="Shape 12"/>
          <p:cNvSpPr/>
          <p:nvPr/>
        </p:nvSpPr>
        <p:spPr>
          <a:xfrm>
            <a:off x="1005840" y="4297680"/>
            <a:ext cx="4572000" cy="621792"/>
          </a:xfrm>
          <a:prstGeom prst="roundRect">
            <a:avLst>
              <a:gd name="adj" fmla="val 11765"/>
            </a:avLst>
          </a:prstGeom>
          <a:solidFill>
            <a:srgbClr val="172A46"/>
          </a:solidFill>
          <a:ln w="12700">
            <a:solidFill>
              <a:srgbClr val="233554"/>
            </a:solidFill>
            <a:prstDash val="solid"/>
          </a:ln>
        </p:spPr>
      </p:sp>
      <p:sp>
        <p:nvSpPr>
          <p:cNvPr id="15" name="Text 13"/>
          <p:cNvSpPr/>
          <p:nvPr/>
        </p:nvSpPr>
        <p:spPr>
          <a:xfrm>
            <a:off x="1143000" y="4389120"/>
            <a:ext cx="3108960" cy="228600"/>
          </a:xfrm>
          <a:prstGeom prst="rect">
            <a:avLst/>
          </a:prstGeom>
          <a:noFill/>
          <a:ln/>
        </p:spPr>
        <p:txBody>
          <a:bodyPr wrap="square" rtlCol="0" anchor="ctr"/>
          <a:lstStyle/>
          <a:p>
            <a:pPr indent="0" marL="0">
              <a:buNone/>
            </a:pPr>
            <a:r>
              <a:rPr lang="en-US" sz="1200" b="1" dirty="0">
                <a:solidFill>
                  <a:srgbClr val="FFFFFF"/>
                </a:solidFill>
                <a:latin typeface="Arial" pitchFamily="34" charset="0"/>
                <a:ea typeface="Arial" pitchFamily="34" charset="-122"/>
                <a:cs typeface="Arial" pitchFamily="34" charset="-120"/>
              </a:rPr>
              <a:t>Tookitaki FinSights (SG)</a:t>
            </a:r>
            <a:endParaRPr lang="en-US" sz="1200" dirty="0"/>
          </a:p>
        </p:txBody>
      </p:sp>
      <p:sp>
        <p:nvSpPr>
          <p:cNvPr id="16" name="Text 14"/>
          <p:cNvSpPr/>
          <p:nvPr/>
        </p:nvSpPr>
        <p:spPr>
          <a:xfrm>
            <a:off x="1143000" y="4617720"/>
            <a:ext cx="3108960" cy="228600"/>
          </a:xfrm>
          <a:prstGeom prst="rect">
            <a:avLst/>
          </a:prstGeom>
          <a:noFill/>
          <a:ln/>
        </p:spPr>
        <p:txBody>
          <a:bodyPr wrap="square" rtlCol="0" anchor="ctr"/>
          <a:lstStyle/>
          <a:p>
            <a:pPr indent="0" marL="0">
              <a:buNone/>
            </a:pPr>
            <a:r>
              <a:rPr lang="en-US" sz="900" dirty="0">
                <a:solidFill>
                  <a:srgbClr val="3B82F6"/>
                </a:solidFill>
                <a:latin typeface="Arial" pitchFamily="34" charset="0"/>
                <a:ea typeface="Arial" pitchFamily="34" charset="-122"/>
                <a:cs typeface="Arial" pitchFamily="34" charset="-120"/>
              </a:rPr>
              <a:t>Alternative Option</a:t>
            </a:r>
            <a:endParaRPr lang="en-US" sz="900" dirty="0"/>
          </a:p>
        </p:txBody>
      </p:sp>
      <p:sp>
        <p:nvSpPr>
          <p:cNvPr id="17" name="Text 15"/>
          <p:cNvSpPr/>
          <p:nvPr/>
        </p:nvSpPr>
        <p:spPr>
          <a:xfrm>
            <a:off x="4297680" y="4462272"/>
            <a:ext cx="1097280" cy="274320"/>
          </a:xfrm>
          <a:prstGeom prst="rect">
            <a:avLst/>
          </a:prstGeom>
          <a:noFill/>
          <a:ln/>
        </p:spPr>
        <p:txBody>
          <a:bodyPr wrap="square" rtlCol="0" anchor="ctr"/>
          <a:lstStyle/>
          <a:p>
            <a:pPr algn="r" indent="0" marL="0">
              <a:buNone/>
            </a:pPr>
            <a:r>
              <a:rPr lang="en-US" sz="1400" b="1" dirty="0">
                <a:solidFill>
                  <a:srgbClr val="3B82F6"/>
                </a:solidFill>
                <a:latin typeface="Arial" pitchFamily="34" charset="0"/>
                <a:ea typeface="Arial" pitchFamily="34" charset="-122"/>
                <a:cs typeface="Arial" pitchFamily="34" charset="-120"/>
              </a:rPr>
              <a:t>89% FIT</a:t>
            </a:r>
            <a:endParaRPr lang="en-US" sz="1400" dirty="0"/>
          </a:p>
        </p:txBody>
      </p:sp>
      <p:sp>
        <p:nvSpPr>
          <p:cNvPr id="18" name="Shape 16"/>
          <p:cNvSpPr/>
          <p:nvPr/>
        </p:nvSpPr>
        <p:spPr>
          <a:xfrm>
            <a:off x="1005840" y="5029200"/>
            <a:ext cx="4572000" cy="621792"/>
          </a:xfrm>
          <a:prstGeom prst="roundRect">
            <a:avLst>
              <a:gd name="adj" fmla="val 11765"/>
            </a:avLst>
          </a:prstGeom>
          <a:solidFill>
            <a:srgbClr val="172A46"/>
          </a:solidFill>
          <a:ln w="12700">
            <a:solidFill>
              <a:srgbClr val="233554"/>
            </a:solidFill>
            <a:prstDash val="solid"/>
          </a:ln>
        </p:spPr>
      </p:sp>
      <p:sp>
        <p:nvSpPr>
          <p:cNvPr id="19" name="Text 17"/>
          <p:cNvSpPr/>
          <p:nvPr/>
        </p:nvSpPr>
        <p:spPr>
          <a:xfrm>
            <a:off x="1143000" y="5120640"/>
            <a:ext cx="3108960" cy="228600"/>
          </a:xfrm>
          <a:prstGeom prst="rect">
            <a:avLst/>
          </a:prstGeom>
          <a:noFill/>
          <a:ln/>
        </p:spPr>
        <p:txBody>
          <a:bodyPr wrap="square" rtlCol="0" anchor="ctr"/>
          <a:lstStyle/>
          <a:p>
            <a:pPr indent="0" marL="0">
              <a:buNone/>
            </a:pPr>
            <a:r>
              <a:rPr lang="en-US" sz="1200" b="1" dirty="0">
                <a:solidFill>
                  <a:srgbClr val="FFFFFF"/>
                </a:solidFill>
                <a:latin typeface="Arial" pitchFamily="34" charset="0"/>
                <a:ea typeface="Arial" pitchFamily="34" charset="-122"/>
                <a:cs typeface="Arial" pitchFamily="34" charset="-120"/>
              </a:rPr>
              <a:t>Cynopsis Solutions (SG)</a:t>
            </a:r>
            <a:endParaRPr lang="en-US" sz="1200" dirty="0"/>
          </a:p>
        </p:txBody>
      </p:sp>
      <p:sp>
        <p:nvSpPr>
          <p:cNvPr id="20" name="Text 18"/>
          <p:cNvSpPr/>
          <p:nvPr/>
        </p:nvSpPr>
        <p:spPr>
          <a:xfrm>
            <a:off x="1143000" y="5349240"/>
            <a:ext cx="3108960" cy="228600"/>
          </a:xfrm>
          <a:prstGeom prst="rect">
            <a:avLst/>
          </a:prstGeom>
          <a:noFill/>
          <a:ln/>
        </p:spPr>
        <p:txBody>
          <a:bodyPr wrap="square" rtlCol="0" anchor="ctr"/>
          <a:lstStyle/>
          <a:p>
            <a:pPr indent="0" marL="0">
              <a:buNone/>
            </a:pPr>
            <a:r>
              <a:rPr lang="en-US" sz="900" dirty="0">
                <a:solidFill>
                  <a:srgbClr val="64748B"/>
                </a:solidFill>
                <a:latin typeface="Arial" pitchFamily="34" charset="0"/>
                <a:ea typeface="Arial" pitchFamily="34" charset="-122"/>
                <a:cs typeface="Arial" pitchFamily="34" charset="-120"/>
              </a:rPr>
              <a:t>Missing real-time streaming</a:t>
            </a:r>
            <a:endParaRPr lang="en-US" sz="900" dirty="0"/>
          </a:p>
        </p:txBody>
      </p:sp>
      <p:sp>
        <p:nvSpPr>
          <p:cNvPr id="21" name="Text 19"/>
          <p:cNvSpPr/>
          <p:nvPr/>
        </p:nvSpPr>
        <p:spPr>
          <a:xfrm>
            <a:off x="4297680" y="5193792"/>
            <a:ext cx="1097280" cy="274320"/>
          </a:xfrm>
          <a:prstGeom prst="rect">
            <a:avLst/>
          </a:prstGeom>
          <a:noFill/>
          <a:ln/>
        </p:spPr>
        <p:txBody>
          <a:bodyPr wrap="square" rtlCol="0" anchor="ctr"/>
          <a:lstStyle/>
          <a:p>
            <a:pPr algn="r" indent="0" marL="0">
              <a:buNone/>
            </a:pPr>
            <a:r>
              <a:rPr lang="en-US" sz="1400" b="1" dirty="0">
                <a:solidFill>
                  <a:srgbClr val="64748B"/>
                </a:solidFill>
                <a:latin typeface="Arial" pitchFamily="34" charset="0"/>
                <a:ea typeface="Arial" pitchFamily="34" charset="-122"/>
                <a:cs typeface="Arial" pitchFamily="34" charset="-120"/>
              </a:rPr>
              <a:t>78% FIT</a:t>
            </a:r>
            <a:endParaRPr lang="en-US" sz="1400" dirty="0"/>
          </a:p>
        </p:txBody>
      </p:sp>
      <p:sp>
        <p:nvSpPr>
          <p:cNvPr id="22" name="Shape 20"/>
          <p:cNvSpPr/>
          <p:nvPr/>
        </p:nvSpPr>
        <p:spPr>
          <a:xfrm>
            <a:off x="6126480" y="2011680"/>
            <a:ext cx="5120640" cy="4023360"/>
          </a:xfrm>
          <a:prstGeom prst="roundRect">
            <a:avLst>
              <a:gd name="adj" fmla="val 2273"/>
            </a:avLst>
          </a:prstGeom>
          <a:solidFill>
            <a:srgbClr val="112240"/>
          </a:solidFill>
          <a:ln w="12700">
            <a:solidFill>
              <a:srgbClr val="233554"/>
            </a:solidFill>
            <a:prstDash val="solid"/>
          </a:ln>
        </p:spPr>
      </p:sp>
      <p:sp>
        <p:nvSpPr>
          <p:cNvPr id="23" name="Text 21"/>
          <p:cNvSpPr/>
          <p:nvPr/>
        </p:nvSpPr>
        <p:spPr>
          <a:xfrm>
            <a:off x="6400800" y="2194560"/>
            <a:ext cx="457200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GENERATED 60-DAY PILOT ROADMAP</a:t>
            </a:r>
            <a:endParaRPr lang="en-US" sz="1000" dirty="0"/>
          </a:p>
        </p:txBody>
      </p:sp>
      <p:sp>
        <p:nvSpPr>
          <p:cNvPr id="24" name="Text 22"/>
          <p:cNvSpPr/>
          <p:nvPr/>
        </p:nvSpPr>
        <p:spPr>
          <a:xfrm>
            <a:off x="6400800" y="2560320"/>
            <a:ext cx="4572000" cy="256032"/>
          </a:xfrm>
          <a:prstGeom prst="rect">
            <a:avLst/>
          </a:prstGeom>
          <a:noFill/>
          <a:ln/>
        </p:spPr>
        <p:txBody>
          <a:bodyPr wrap="square" rtlCol="0" anchor="ctr"/>
          <a:lstStyle/>
          <a:p>
            <a:pPr indent="0" marL="0">
              <a:buNone/>
            </a:pPr>
            <a:r>
              <a:rPr lang="en-US" sz="1200" b="1" dirty="0">
                <a:solidFill>
                  <a:srgbClr val="38BDF8"/>
                </a:solidFill>
                <a:latin typeface="Arial" pitchFamily="34" charset="0"/>
                <a:ea typeface="Arial" pitchFamily="34" charset="-122"/>
                <a:cs typeface="Arial" pitchFamily="34" charset="-120"/>
              </a:rPr>
              <a:t>Weeks 1–2: Safe Sandbox Setup</a:t>
            </a:r>
            <a:endParaRPr lang="en-US" sz="1200" dirty="0"/>
          </a:p>
        </p:txBody>
      </p:sp>
      <p:sp>
        <p:nvSpPr>
          <p:cNvPr id="25" name="Text 23"/>
          <p:cNvSpPr/>
          <p:nvPr/>
        </p:nvSpPr>
        <p:spPr>
          <a:xfrm>
            <a:off x="6400800" y="2816352"/>
            <a:ext cx="4572000" cy="502920"/>
          </a:xfrm>
          <a:prstGeom prst="rect">
            <a:avLst/>
          </a:prstGeom>
          <a:noFill/>
          <a:ln/>
        </p:spPr>
        <p:txBody>
          <a:bodyPr wrap="square" rtlCol="0" anchor="ctr"/>
          <a:lstStyle/>
          <a:p>
            <a:pPr indent="0" marL="0">
              <a:buNone/>
            </a:pPr>
            <a:r>
              <a:rPr lang="en-US" sz="1100" dirty="0">
                <a:solidFill>
                  <a:srgbClr val="94A3B8"/>
                </a:solidFill>
                <a:latin typeface="Arial" pitchFamily="34" charset="0"/>
                <a:ea typeface="Arial" pitchFamily="34" charset="-122"/>
                <a:cs typeface="Arial" pitchFamily="34" charset="-120"/>
              </a:rPr>
              <a:t>Secure connection with test data. Zero customer data touched.</a:t>
            </a:r>
            <a:endParaRPr lang="en-US" sz="1100" dirty="0"/>
          </a:p>
        </p:txBody>
      </p:sp>
      <p:sp>
        <p:nvSpPr>
          <p:cNvPr id="26" name="Text 24"/>
          <p:cNvSpPr/>
          <p:nvPr/>
        </p:nvSpPr>
        <p:spPr>
          <a:xfrm>
            <a:off x="6400800" y="3429000"/>
            <a:ext cx="4572000" cy="256032"/>
          </a:xfrm>
          <a:prstGeom prst="rect">
            <a:avLst/>
          </a:prstGeom>
          <a:noFill/>
          <a:ln/>
        </p:spPr>
        <p:txBody>
          <a:bodyPr wrap="square" rtlCol="0" anchor="ctr"/>
          <a:lstStyle/>
          <a:p>
            <a:pPr indent="0" marL="0">
              <a:buNone/>
            </a:pPr>
            <a:r>
              <a:rPr lang="en-US" sz="1200" b="1" dirty="0">
                <a:solidFill>
                  <a:srgbClr val="38BDF8"/>
                </a:solidFill>
                <a:latin typeface="Arial" pitchFamily="34" charset="0"/>
                <a:ea typeface="Arial" pitchFamily="34" charset="-122"/>
                <a:cs typeface="Arial" pitchFamily="34" charset="-120"/>
              </a:rPr>
              <a:t>Weeks 3–6: Speed &amp; Accuracy Test</a:t>
            </a:r>
            <a:endParaRPr lang="en-US" sz="1200" dirty="0"/>
          </a:p>
        </p:txBody>
      </p:sp>
      <p:sp>
        <p:nvSpPr>
          <p:cNvPr id="27" name="Text 25"/>
          <p:cNvSpPr/>
          <p:nvPr/>
        </p:nvSpPr>
        <p:spPr>
          <a:xfrm>
            <a:off x="6400800" y="3685032"/>
            <a:ext cx="4572000" cy="502920"/>
          </a:xfrm>
          <a:prstGeom prst="rect">
            <a:avLst/>
          </a:prstGeom>
          <a:noFill/>
          <a:ln/>
        </p:spPr>
        <p:txBody>
          <a:bodyPr wrap="square" rtlCol="0" anchor="ctr"/>
          <a:lstStyle/>
          <a:p>
            <a:pPr indent="0" marL="0">
              <a:buNone/>
            </a:pPr>
            <a:r>
              <a:rPr lang="en-US" sz="1100" dirty="0">
                <a:solidFill>
                  <a:srgbClr val="94A3B8"/>
                </a:solidFill>
                <a:latin typeface="Arial" pitchFamily="34" charset="0"/>
                <a:ea typeface="Arial" pitchFamily="34" charset="-122"/>
                <a:cs typeface="Arial" pitchFamily="34" charset="-120"/>
              </a:rPr>
              <a:t>Run real-time fraud alerts in shadow mode. No live changes.</a:t>
            </a:r>
            <a:endParaRPr lang="en-US" sz="1100" dirty="0"/>
          </a:p>
        </p:txBody>
      </p:sp>
      <p:sp>
        <p:nvSpPr>
          <p:cNvPr id="28" name="Text 26"/>
          <p:cNvSpPr/>
          <p:nvPr/>
        </p:nvSpPr>
        <p:spPr>
          <a:xfrm>
            <a:off x="6400800" y="4297680"/>
            <a:ext cx="4572000" cy="256032"/>
          </a:xfrm>
          <a:prstGeom prst="rect">
            <a:avLst/>
          </a:prstGeom>
          <a:noFill/>
          <a:ln/>
        </p:spPr>
        <p:txBody>
          <a:bodyPr wrap="square" rtlCol="0" anchor="ctr"/>
          <a:lstStyle/>
          <a:p>
            <a:pPr indent="0" marL="0">
              <a:buNone/>
            </a:pPr>
            <a:r>
              <a:rPr lang="en-US" sz="1200" b="1" dirty="0">
                <a:solidFill>
                  <a:srgbClr val="38BDF8"/>
                </a:solidFill>
                <a:latin typeface="Arial" pitchFamily="34" charset="0"/>
                <a:ea typeface="Arial" pitchFamily="34" charset="-122"/>
                <a:cs typeface="Arial" pitchFamily="34" charset="-120"/>
              </a:rPr>
              <a:t>Weeks 7–8: Management Review</a:t>
            </a:r>
            <a:endParaRPr lang="en-US" sz="1200" dirty="0"/>
          </a:p>
        </p:txBody>
      </p:sp>
      <p:sp>
        <p:nvSpPr>
          <p:cNvPr id="29" name="Text 27"/>
          <p:cNvSpPr/>
          <p:nvPr/>
        </p:nvSpPr>
        <p:spPr>
          <a:xfrm>
            <a:off x="6400800" y="4553712"/>
            <a:ext cx="4572000" cy="502920"/>
          </a:xfrm>
          <a:prstGeom prst="rect">
            <a:avLst/>
          </a:prstGeom>
          <a:noFill/>
          <a:ln/>
        </p:spPr>
        <p:txBody>
          <a:bodyPr wrap="square" rtlCol="0" anchor="ctr"/>
          <a:lstStyle/>
          <a:p>
            <a:pPr indent="0" marL="0">
              <a:buNone/>
            </a:pPr>
            <a:r>
              <a:rPr lang="en-US" sz="1100" dirty="0">
                <a:solidFill>
                  <a:srgbClr val="94A3B8"/>
                </a:solidFill>
                <a:latin typeface="Arial" pitchFamily="34" charset="0"/>
                <a:ea typeface="Arial" pitchFamily="34" charset="-122"/>
                <a:cs typeface="Arial" pitchFamily="34" charset="-120"/>
              </a:rPr>
              <a:t>Present results to risk committee for commercial contract.</a:t>
            </a:r>
            <a:endParaRPr lang="en-US" sz="1100" dirty="0"/>
          </a:p>
        </p:txBody>
      </p:sp>
      <p:sp>
        <p:nvSpPr>
          <p:cNvPr id="30" name="Shape 28"/>
          <p:cNvSpPr/>
          <p:nvPr/>
        </p:nvSpPr>
        <p:spPr>
          <a:xfrm>
            <a:off x="6400800" y="5166360"/>
            <a:ext cx="4572000" cy="685800"/>
          </a:xfrm>
          <a:prstGeom prst="roundRect">
            <a:avLst>
              <a:gd name="adj" fmla="val 10667"/>
            </a:avLst>
          </a:prstGeom>
          <a:solidFill>
            <a:srgbClr val="1E293B"/>
          </a:solidFill>
          <a:ln w="12700">
            <a:solidFill>
              <a:srgbClr val="3B82F6"/>
            </a:solidFill>
            <a:prstDash val="solid"/>
          </a:ln>
        </p:spPr>
      </p:sp>
      <p:sp>
        <p:nvSpPr>
          <p:cNvPr id="31" name="Text 29"/>
          <p:cNvSpPr/>
          <p:nvPr/>
        </p:nvSpPr>
        <p:spPr>
          <a:xfrm>
            <a:off x="6537960" y="5166360"/>
            <a:ext cx="4297680" cy="685800"/>
          </a:xfrm>
          <a:prstGeom prst="rect">
            <a:avLst/>
          </a:prstGeom>
          <a:noFill/>
          <a:ln/>
        </p:spPr>
        <p:txBody>
          <a:bodyPr wrap="square" rtlCol="0" anchor="ctr"/>
          <a:lstStyle/>
          <a:p>
            <a:pPr indent="0" marL="0">
              <a:buNone/>
            </a:pPr>
            <a:r>
              <a:rPr lang="en-US" sz="1100" b="1" dirty="0">
                <a:solidFill>
                  <a:srgbClr val="FFFFFF"/>
                </a:solidFill>
                <a:latin typeface="Arial" pitchFamily="34" charset="0"/>
                <a:ea typeface="Arial" pitchFamily="34" charset="-122"/>
                <a:cs typeface="Arial" pitchFamily="34" charset="-120"/>
              </a:rPr>
              <a:t>PILOT GOAL: Cut false alarms by 40% with zero risk to live banking.</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AI DIFFERENTIATION</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More than a chatbot. More than a database.</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Why simple chatbots fail at enterprise pilot scoping.</a:t>
            </a:r>
            <a:endParaRPr lang="en-US" sz="1300" dirty="0"/>
          </a:p>
        </p:txBody>
      </p:sp>
      <p:sp>
        <p:nvSpPr>
          <p:cNvPr id="5" name="Shape 3"/>
          <p:cNvSpPr/>
          <p:nvPr/>
        </p:nvSpPr>
        <p:spPr>
          <a:xfrm>
            <a:off x="731520" y="2103120"/>
            <a:ext cx="2514600" cy="2926080"/>
          </a:xfrm>
          <a:prstGeom prst="roundRect">
            <a:avLst>
              <a:gd name="adj" fmla="val 3636"/>
            </a:avLst>
          </a:prstGeom>
          <a:solidFill>
            <a:srgbClr val="112240"/>
          </a:solidFill>
          <a:ln w="12700">
            <a:solidFill>
              <a:srgbClr val="233554"/>
            </a:solidFill>
            <a:prstDash val="solid"/>
          </a:ln>
        </p:spPr>
      </p:sp>
      <p:sp>
        <p:nvSpPr>
          <p:cNvPr id="6" name="Text 4"/>
          <p:cNvSpPr/>
          <p:nvPr/>
        </p:nvSpPr>
        <p:spPr>
          <a:xfrm>
            <a:off x="1005840" y="2377440"/>
            <a:ext cx="1965960" cy="41148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Understand</a:t>
            </a:r>
            <a:endParaRPr lang="en-US" sz="1800" dirty="0"/>
          </a:p>
        </p:txBody>
      </p:sp>
      <p:sp>
        <p:nvSpPr>
          <p:cNvPr id="7" name="Shape 5"/>
          <p:cNvSpPr/>
          <p:nvPr/>
        </p:nvSpPr>
        <p:spPr>
          <a:xfrm>
            <a:off x="1005840" y="2926080"/>
            <a:ext cx="1965960" cy="0"/>
          </a:xfrm>
          <a:prstGeom prst="line">
            <a:avLst/>
          </a:prstGeom>
          <a:noFill/>
          <a:ln w="12700">
            <a:solidFill>
              <a:srgbClr val="233554"/>
            </a:solidFill>
            <a:prstDash val="solid"/>
          </a:ln>
        </p:spPr>
      </p:sp>
      <p:sp>
        <p:nvSpPr>
          <p:cNvPr id="8" name="Text 6"/>
          <p:cNvSpPr/>
          <p:nvPr/>
        </p:nvSpPr>
        <p:spPr>
          <a:xfrm>
            <a:off x="1005840" y="3108960"/>
            <a:ext cx="1965960" cy="164592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Pulls exact business requirements from plain text.</a:t>
            </a:r>
            <a:endParaRPr lang="en-US" sz="1300" dirty="0"/>
          </a:p>
        </p:txBody>
      </p:sp>
      <p:sp>
        <p:nvSpPr>
          <p:cNvPr id="9" name="Shape 7"/>
          <p:cNvSpPr/>
          <p:nvPr/>
        </p:nvSpPr>
        <p:spPr>
          <a:xfrm>
            <a:off x="3401568" y="2103120"/>
            <a:ext cx="2514600" cy="2926080"/>
          </a:xfrm>
          <a:prstGeom prst="roundRect">
            <a:avLst>
              <a:gd name="adj" fmla="val 3636"/>
            </a:avLst>
          </a:prstGeom>
          <a:solidFill>
            <a:srgbClr val="112240"/>
          </a:solidFill>
          <a:ln w="12700">
            <a:solidFill>
              <a:srgbClr val="233554"/>
            </a:solidFill>
            <a:prstDash val="solid"/>
          </a:ln>
        </p:spPr>
      </p:sp>
      <p:sp>
        <p:nvSpPr>
          <p:cNvPr id="10" name="Text 8"/>
          <p:cNvSpPr/>
          <p:nvPr/>
        </p:nvSpPr>
        <p:spPr>
          <a:xfrm>
            <a:off x="3675888" y="2377440"/>
            <a:ext cx="1965960" cy="41148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Match</a:t>
            </a:r>
            <a:endParaRPr lang="en-US" sz="1800" dirty="0"/>
          </a:p>
        </p:txBody>
      </p:sp>
      <p:sp>
        <p:nvSpPr>
          <p:cNvPr id="11" name="Shape 9"/>
          <p:cNvSpPr/>
          <p:nvPr/>
        </p:nvSpPr>
        <p:spPr>
          <a:xfrm>
            <a:off x="3675888" y="2926080"/>
            <a:ext cx="1965960" cy="0"/>
          </a:xfrm>
          <a:prstGeom prst="line">
            <a:avLst/>
          </a:prstGeom>
          <a:noFill/>
          <a:ln w="12700">
            <a:solidFill>
              <a:srgbClr val="233554"/>
            </a:solidFill>
            <a:prstDash val="solid"/>
          </a:ln>
        </p:spPr>
      </p:sp>
      <p:sp>
        <p:nvSpPr>
          <p:cNvPr id="12" name="Text 10"/>
          <p:cNvSpPr/>
          <p:nvPr/>
        </p:nvSpPr>
        <p:spPr>
          <a:xfrm>
            <a:off x="3675888" y="3108960"/>
            <a:ext cx="1965960" cy="164592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Fair, transparent scoring — zero black-box guessing.</a:t>
            </a:r>
            <a:endParaRPr lang="en-US" sz="1300" dirty="0"/>
          </a:p>
        </p:txBody>
      </p:sp>
      <p:sp>
        <p:nvSpPr>
          <p:cNvPr id="13" name="Shape 11"/>
          <p:cNvSpPr/>
          <p:nvPr/>
        </p:nvSpPr>
        <p:spPr>
          <a:xfrm>
            <a:off x="6071616" y="2103120"/>
            <a:ext cx="2514600" cy="2926080"/>
          </a:xfrm>
          <a:prstGeom prst="roundRect">
            <a:avLst>
              <a:gd name="adj" fmla="val 3636"/>
            </a:avLst>
          </a:prstGeom>
          <a:solidFill>
            <a:srgbClr val="112240"/>
          </a:solidFill>
          <a:ln w="12700">
            <a:solidFill>
              <a:srgbClr val="233554"/>
            </a:solidFill>
            <a:prstDash val="solid"/>
          </a:ln>
        </p:spPr>
      </p:sp>
      <p:sp>
        <p:nvSpPr>
          <p:cNvPr id="14" name="Text 12"/>
          <p:cNvSpPr/>
          <p:nvPr/>
        </p:nvSpPr>
        <p:spPr>
          <a:xfrm>
            <a:off x="6345936" y="2377440"/>
            <a:ext cx="1965960" cy="41148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Plan</a:t>
            </a:r>
            <a:endParaRPr lang="en-US" sz="1800" dirty="0"/>
          </a:p>
        </p:txBody>
      </p:sp>
      <p:sp>
        <p:nvSpPr>
          <p:cNvPr id="15" name="Shape 13"/>
          <p:cNvSpPr/>
          <p:nvPr/>
        </p:nvSpPr>
        <p:spPr>
          <a:xfrm>
            <a:off x="6345936" y="2926080"/>
            <a:ext cx="1965960" cy="0"/>
          </a:xfrm>
          <a:prstGeom prst="line">
            <a:avLst/>
          </a:prstGeom>
          <a:noFill/>
          <a:ln w="12700">
            <a:solidFill>
              <a:srgbClr val="233554"/>
            </a:solidFill>
            <a:prstDash val="solid"/>
          </a:ln>
        </p:spPr>
      </p:sp>
      <p:sp>
        <p:nvSpPr>
          <p:cNvPr id="16" name="Text 14"/>
          <p:cNvSpPr/>
          <p:nvPr/>
        </p:nvSpPr>
        <p:spPr>
          <a:xfrm>
            <a:off x="6345936" y="3108960"/>
            <a:ext cx="1965960" cy="164592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Builds realistic timelines, deliverables, and tasks.</a:t>
            </a:r>
            <a:endParaRPr lang="en-US" sz="1300" dirty="0"/>
          </a:p>
        </p:txBody>
      </p:sp>
      <p:sp>
        <p:nvSpPr>
          <p:cNvPr id="17" name="Shape 15"/>
          <p:cNvSpPr/>
          <p:nvPr/>
        </p:nvSpPr>
        <p:spPr>
          <a:xfrm>
            <a:off x="8741664" y="2103120"/>
            <a:ext cx="2514600" cy="2926080"/>
          </a:xfrm>
          <a:prstGeom prst="roundRect">
            <a:avLst>
              <a:gd name="adj" fmla="val 3636"/>
            </a:avLst>
          </a:prstGeom>
          <a:solidFill>
            <a:srgbClr val="112240"/>
          </a:solidFill>
          <a:ln w="12700">
            <a:solidFill>
              <a:srgbClr val="233554"/>
            </a:solidFill>
            <a:prstDash val="solid"/>
          </a:ln>
        </p:spPr>
      </p:sp>
      <p:sp>
        <p:nvSpPr>
          <p:cNvPr id="18" name="Text 16"/>
          <p:cNvSpPr/>
          <p:nvPr/>
        </p:nvSpPr>
        <p:spPr>
          <a:xfrm>
            <a:off x="9015984" y="2377440"/>
            <a:ext cx="1965960" cy="411480"/>
          </a:xfrm>
          <a:prstGeom prst="rect">
            <a:avLst/>
          </a:prstGeom>
          <a:noFill/>
          <a:ln/>
        </p:spPr>
        <p:txBody>
          <a:bodyPr wrap="square" rtlCol="0" anchor="ctr"/>
          <a:lstStyle/>
          <a:p>
            <a:pPr indent="0" marL="0">
              <a:buNone/>
            </a:pPr>
            <a:r>
              <a:rPr lang="en-US" sz="1800" b="1" dirty="0">
                <a:solidFill>
                  <a:srgbClr val="FFFFFF"/>
                </a:solidFill>
                <a:latin typeface="Arial" pitchFamily="34" charset="0"/>
                <a:ea typeface="Arial" pitchFamily="34" charset="-122"/>
                <a:cs typeface="Arial" pitchFamily="34" charset="-120"/>
              </a:rPr>
              <a:t>Check</a:t>
            </a:r>
            <a:endParaRPr lang="en-US" sz="1800" dirty="0"/>
          </a:p>
        </p:txBody>
      </p:sp>
      <p:sp>
        <p:nvSpPr>
          <p:cNvPr id="19" name="Shape 17"/>
          <p:cNvSpPr/>
          <p:nvPr/>
        </p:nvSpPr>
        <p:spPr>
          <a:xfrm>
            <a:off x="9015984" y="2926080"/>
            <a:ext cx="1965960" cy="0"/>
          </a:xfrm>
          <a:prstGeom prst="line">
            <a:avLst/>
          </a:prstGeom>
          <a:noFill/>
          <a:ln w="12700">
            <a:solidFill>
              <a:srgbClr val="233554"/>
            </a:solidFill>
            <a:prstDash val="solid"/>
          </a:ln>
        </p:spPr>
      </p:sp>
      <p:sp>
        <p:nvSpPr>
          <p:cNvPr id="20" name="Text 18"/>
          <p:cNvSpPr/>
          <p:nvPr/>
        </p:nvSpPr>
        <p:spPr>
          <a:xfrm>
            <a:off x="9015984" y="3108960"/>
            <a:ext cx="1965960" cy="1645920"/>
          </a:xfrm>
          <a:prstGeom prst="rect">
            <a:avLst/>
          </a:prstGeom>
          <a:noFill/>
          <a:ln/>
        </p:spPr>
        <p:txBody>
          <a:bodyPr wrap="square" rtlCol="0" anchor="ctr"/>
          <a:lstStyle/>
          <a:p>
            <a:pPr indent="0" marL="0">
              <a:lnSpc>
                <a:spcPts val="1900"/>
              </a:lnSpc>
              <a:buNone/>
            </a:pPr>
            <a:r>
              <a:rPr lang="en-US" sz="1300" dirty="0">
                <a:solidFill>
                  <a:srgbClr val="94A3B8"/>
                </a:solidFill>
                <a:latin typeface="Arial" pitchFamily="34" charset="0"/>
                <a:ea typeface="Arial" pitchFamily="34" charset="-122"/>
                <a:cs typeface="Arial" pitchFamily="34" charset="-120"/>
              </a:rPr>
              <a:t>Catches missing data, security rules, and risks.</a:t>
            </a:r>
            <a:endParaRPr lang="en-US" sz="1300" dirty="0"/>
          </a:p>
        </p:txBody>
      </p:sp>
      <p:sp>
        <p:nvSpPr>
          <p:cNvPr id="21" name="Shape 19"/>
          <p:cNvSpPr/>
          <p:nvPr/>
        </p:nvSpPr>
        <p:spPr>
          <a:xfrm>
            <a:off x="731520" y="5303520"/>
            <a:ext cx="10515600" cy="731520"/>
          </a:xfrm>
          <a:prstGeom prst="roundRect">
            <a:avLst>
              <a:gd name="adj" fmla="val 10000"/>
            </a:avLst>
          </a:prstGeom>
          <a:solidFill>
            <a:srgbClr val="172A46"/>
          </a:solidFill>
          <a:ln w="12700">
            <a:solidFill>
              <a:srgbClr val="3B82F6"/>
            </a:solidFill>
            <a:prstDash val="solid"/>
          </a:ln>
        </p:spPr>
      </p:sp>
      <p:sp>
        <p:nvSpPr>
          <p:cNvPr id="22" name="Text 20"/>
          <p:cNvSpPr/>
          <p:nvPr/>
        </p:nvSpPr>
        <p:spPr>
          <a:xfrm>
            <a:off x="1005840" y="5303520"/>
            <a:ext cx="9966960" cy="731520"/>
          </a:xfrm>
          <a:prstGeom prst="rect">
            <a:avLst/>
          </a:prstGeom>
          <a:noFill/>
          <a:ln/>
        </p:spPr>
        <p:txBody>
          <a:bodyPr wrap="square" rtlCol="0" anchor="ctr"/>
          <a:lstStyle/>
          <a:p>
            <a:pPr indent="0" marL="0">
              <a:buNone/>
            </a:pPr>
            <a:r>
              <a:rPr lang="en-US" sz="1200" b="1" dirty="0">
                <a:solidFill>
                  <a:srgbClr val="FFFFFF"/>
                </a:solidFill>
                <a:latin typeface="Arial" pitchFamily="34" charset="0"/>
                <a:ea typeface="Arial" pitchFamily="34" charset="-122"/>
                <a:cs typeface="Arial" pitchFamily="34" charset="-120"/>
              </a:rPr>
              <a:t>FLEXIBLE AI: Runs fast in the cloud with Gemma 4, or 100% offline on a laptop for complete bank privacy.</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457200"/>
            <a:ext cx="4572000" cy="228600"/>
          </a:xfrm>
          <a:prstGeom prst="rect">
            <a:avLst/>
          </a:prstGeom>
          <a:noFill/>
          <a:ln/>
        </p:spPr>
        <p:txBody>
          <a:bodyPr wrap="square" rtlCol="0" anchor="ctr"/>
          <a:lstStyle/>
          <a:p>
            <a:pPr indent="0" marL="0">
              <a:buNone/>
            </a:pPr>
            <a:r>
              <a:rPr lang="en-US" sz="1000" b="1" spc="200" kern="0" dirty="0">
                <a:solidFill>
                  <a:srgbClr val="38BDF8"/>
                </a:solidFill>
                <a:latin typeface="Arial" pitchFamily="34" charset="0"/>
                <a:ea typeface="Arial" pitchFamily="34" charset="-122"/>
                <a:cs typeface="Arial" pitchFamily="34" charset="-120"/>
              </a:rPr>
              <a:t>IMPACT &amp; VISION</a:t>
            </a:r>
            <a:endParaRPr lang="en-US" sz="1000" dirty="0"/>
          </a:p>
        </p:txBody>
      </p:sp>
      <p:sp>
        <p:nvSpPr>
          <p:cNvPr id="3" name="Text 1"/>
          <p:cNvSpPr/>
          <p:nvPr/>
        </p:nvSpPr>
        <p:spPr>
          <a:xfrm>
            <a:off x="731520" y="685800"/>
            <a:ext cx="10515600" cy="594360"/>
          </a:xfrm>
          <a:prstGeom prst="rect">
            <a:avLst/>
          </a:prstGeom>
          <a:noFill/>
          <a:ln/>
        </p:spPr>
        <p:txBody>
          <a:bodyPr wrap="square" rtlCol="0" anchor="ctr"/>
          <a:lstStyle/>
          <a:p>
            <a:pPr indent="0" marL="0">
              <a:buNone/>
            </a:pPr>
            <a:r>
              <a:rPr lang="en-US" sz="2600" b="1" dirty="0">
                <a:solidFill>
                  <a:srgbClr val="FFFFFF"/>
                </a:solidFill>
                <a:latin typeface="Arial" pitchFamily="34" charset="0"/>
                <a:ea typeface="Arial" pitchFamily="34" charset="-122"/>
                <a:cs typeface="Arial" pitchFamily="34" charset="-120"/>
              </a:rPr>
              <a:t>Make every connection count.</a:t>
            </a:r>
            <a:endParaRPr lang="en-US" sz="2600" dirty="0"/>
          </a:p>
        </p:txBody>
      </p:sp>
      <p:sp>
        <p:nvSpPr>
          <p:cNvPr id="4" name="Text 2"/>
          <p:cNvSpPr/>
          <p:nvPr/>
        </p:nvSpPr>
        <p:spPr>
          <a:xfrm>
            <a:off x="731520" y="1325880"/>
            <a:ext cx="10515600" cy="320040"/>
          </a:xfrm>
          <a:prstGeom prst="rect">
            <a:avLst/>
          </a:prstGeom>
          <a:noFill/>
          <a:ln/>
        </p:spPr>
        <p:txBody>
          <a:bodyPr wrap="square" rtlCol="0" anchor="ctr"/>
          <a:lstStyle/>
          <a:p>
            <a:pPr indent="0" marL="0">
              <a:buNone/>
            </a:pPr>
            <a:r>
              <a:rPr lang="en-US" sz="1300" dirty="0">
                <a:solidFill>
                  <a:srgbClr val="38BDF8"/>
                </a:solidFill>
                <a:latin typeface="Arial" pitchFamily="34" charset="0"/>
                <a:ea typeface="Arial" pitchFamily="34" charset="-122"/>
                <a:cs typeface="Arial" pitchFamily="34" charset="-120"/>
              </a:rPr>
              <a:t>Turning summit handshakes into measurable economic outcomes.</a:t>
            </a:r>
            <a:endParaRPr lang="en-US" sz="1300" dirty="0"/>
          </a:p>
        </p:txBody>
      </p:sp>
      <p:sp>
        <p:nvSpPr>
          <p:cNvPr id="5" name="Shape 3"/>
          <p:cNvSpPr/>
          <p:nvPr/>
        </p:nvSpPr>
        <p:spPr>
          <a:xfrm>
            <a:off x="731520" y="2011680"/>
            <a:ext cx="3291840" cy="2468880"/>
          </a:xfrm>
          <a:prstGeom prst="roundRect">
            <a:avLst>
              <a:gd name="adj" fmla="val 3704"/>
            </a:avLst>
          </a:prstGeom>
          <a:solidFill>
            <a:srgbClr val="112240"/>
          </a:solidFill>
          <a:ln w="12700">
            <a:solidFill>
              <a:srgbClr val="233554"/>
            </a:solidFill>
            <a:prstDash val="solid"/>
          </a:ln>
        </p:spPr>
      </p:sp>
      <p:sp>
        <p:nvSpPr>
          <p:cNvPr id="6" name="Text 4"/>
          <p:cNvSpPr/>
          <p:nvPr/>
        </p:nvSpPr>
        <p:spPr>
          <a:xfrm>
            <a:off x="1051560" y="2286000"/>
            <a:ext cx="265176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ENTERPRISES</a:t>
            </a:r>
            <a:endParaRPr lang="en-US" sz="1000" dirty="0"/>
          </a:p>
        </p:txBody>
      </p:sp>
      <p:sp>
        <p:nvSpPr>
          <p:cNvPr id="7" name="Text 5"/>
          <p:cNvSpPr/>
          <p:nvPr/>
        </p:nvSpPr>
        <p:spPr>
          <a:xfrm>
            <a:off x="1051560" y="2560320"/>
            <a:ext cx="2651760" cy="365760"/>
          </a:xfrm>
          <a:prstGeom prst="rect">
            <a:avLst/>
          </a:prstGeom>
          <a:noFill/>
          <a:ln/>
        </p:spPr>
        <p:txBody>
          <a:bodyPr wrap="square" rtlCol="0" anchor="ctr"/>
          <a:lstStyle/>
          <a:p>
            <a:pPr indent="0" marL="0">
              <a:buNone/>
            </a:pPr>
            <a:r>
              <a:rPr lang="en-US" sz="1700" b="1" dirty="0">
                <a:solidFill>
                  <a:srgbClr val="FFFFFF"/>
                </a:solidFill>
                <a:latin typeface="Arial" pitchFamily="34" charset="0"/>
                <a:ea typeface="Arial" pitchFamily="34" charset="-122"/>
                <a:cs typeface="Arial" pitchFamily="34" charset="-120"/>
              </a:rPr>
              <a:t>Fast, Safe Pilots</a:t>
            </a:r>
            <a:endParaRPr lang="en-US" sz="1700" dirty="0"/>
          </a:p>
        </p:txBody>
      </p:sp>
      <p:sp>
        <p:nvSpPr>
          <p:cNvPr id="8" name="Text 6"/>
          <p:cNvSpPr/>
          <p:nvPr/>
        </p:nvSpPr>
        <p:spPr>
          <a:xfrm>
            <a:off x="1051560" y="3017520"/>
            <a:ext cx="2651760" cy="118872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Test startups in weeks, not months, with clear safety guardrails.</a:t>
            </a:r>
            <a:endParaRPr lang="en-US" sz="1200" dirty="0"/>
          </a:p>
        </p:txBody>
      </p:sp>
      <p:sp>
        <p:nvSpPr>
          <p:cNvPr id="9" name="Shape 7"/>
          <p:cNvSpPr/>
          <p:nvPr/>
        </p:nvSpPr>
        <p:spPr>
          <a:xfrm>
            <a:off x="4297680" y="2011680"/>
            <a:ext cx="3291840" cy="2468880"/>
          </a:xfrm>
          <a:prstGeom prst="roundRect">
            <a:avLst>
              <a:gd name="adj" fmla="val 3704"/>
            </a:avLst>
          </a:prstGeom>
          <a:solidFill>
            <a:srgbClr val="112240"/>
          </a:solidFill>
          <a:ln w="12700">
            <a:solidFill>
              <a:srgbClr val="233554"/>
            </a:solidFill>
            <a:prstDash val="solid"/>
          </a:ln>
        </p:spPr>
      </p:sp>
      <p:sp>
        <p:nvSpPr>
          <p:cNvPr id="10" name="Text 8"/>
          <p:cNvSpPr/>
          <p:nvPr/>
        </p:nvSpPr>
        <p:spPr>
          <a:xfrm>
            <a:off x="4617720" y="2286000"/>
            <a:ext cx="265176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STARTUPS</a:t>
            </a:r>
            <a:endParaRPr lang="en-US" sz="1000" dirty="0"/>
          </a:p>
        </p:txBody>
      </p:sp>
      <p:sp>
        <p:nvSpPr>
          <p:cNvPr id="11" name="Text 9"/>
          <p:cNvSpPr/>
          <p:nvPr/>
        </p:nvSpPr>
        <p:spPr>
          <a:xfrm>
            <a:off x="4617720" y="2560320"/>
            <a:ext cx="2651760" cy="365760"/>
          </a:xfrm>
          <a:prstGeom prst="rect">
            <a:avLst/>
          </a:prstGeom>
          <a:noFill/>
          <a:ln/>
        </p:spPr>
        <p:txBody>
          <a:bodyPr wrap="square" rtlCol="0" anchor="ctr"/>
          <a:lstStyle/>
          <a:p>
            <a:pPr indent="0" marL="0">
              <a:buNone/>
            </a:pPr>
            <a:r>
              <a:rPr lang="en-US" sz="1700" b="1" dirty="0">
                <a:solidFill>
                  <a:srgbClr val="FFFFFF"/>
                </a:solidFill>
                <a:latin typeface="Arial" pitchFamily="34" charset="0"/>
                <a:ea typeface="Arial" pitchFamily="34" charset="-122"/>
                <a:cs typeface="Arial" pitchFamily="34" charset="-120"/>
              </a:rPr>
              <a:t>Direct Corporate Access</a:t>
            </a:r>
            <a:endParaRPr lang="en-US" sz="1700" dirty="0"/>
          </a:p>
        </p:txBody>
      </p:sp>
      <p:sp>
        <p:nvSpPr>
          <p:cNvPr id="12" name="Text 10"/>
          <p:cNvSpPr/>
          <p:nvPr/>
        </p:nvSpPr>
        <p:spPr>
          <a:xfrm>
            <a:off x="4617720" y="3017520"/>
            <a:ext cx="2651760" cy="118872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Skip the endless pitch meetings and get straight to real trials.</a:t>
            </a:r>
            <a:endParaRPr lang="en-US" sz="1200" dirty="0"/>
          </a:p>
        </p:txBody>
      </p:sp>
      <p:sp>
        <p:nvSpPr>
          <p:cNvPr id="13" name="Shape 11"/>
          <p:cNvSpPr/>
          <p:nvPr/>
        </p:nvSpPr>
        <p:spPr>
          <a:xfrm>
            <a:off x="7863840" y="2011680"/>
            <a:ext cx="3291840" cy="2468880"/>
          </a:xfrm>
          <a:prstGeom prst="roundRect">
            <a:avLst>
              <a:gd name="adj" fmla="val 3704"/>
            </a:avLst>
          </a:prstGeom>
          <a:solidFill>
            <a:srgbClr val="112240"/>
          </a:solidFill>
          <a:ln w="12700">
            <a:solidFill>
              <a:srgbClr val="233554"/>
            </a:solidFill>
            <a:prstDash val="solid"/>
          </a:ln>
        </p:spPr>
      </p:sp>
      <p:sp>
        <p:nvSpPr>
          <p:cNvPr id="14" name="Text 12"/>
          <p:cNvSpPr/>
          <p:nvPr/>
        </p:nvSpPr>
        <p:spPr>
          <a:xfrm>
            <a:off x="8183880" y="2286000"/>
            <a:ext cx="2651760" cy="228600"/>
          </a:xfrm>
          <a:prstGeom prst="rect">
            <a:avLst/>
          </a:prstGeom>
          <a:noFill/>
          <a:ln/>
        </p:spPr>
        <p:txBody>
          <a:bodyPr wrap="square" rtlCol="0" anchor="ctr"/>
          <a:lstStyle/>
          <a:p>
            <a:pPr indent="0" marL="0">
              <a:buNone/>
            </a:pPr>
            <a:r>
              <a:rPr lang="en-US" sz="1000" b="1" dirty="0">
                <a:solidFill>
                  <a:srgbClr val="3B82F6"/>
                </a:solidFill>
                <a:latin typeface="Arial" pitchFamily="34" charset="0"/>
                <a:ea typeface="Arial" pitchFamily="34" charset="-122"/>
                <a:cs typeface="Arial" pitchFamily="34" charset="-120"/>
              </a:rPr>
              <a:t>FOR THE ECOSYSTEM</a:t>
            </a:r>
            <a:endParaRPr lang="en-US" sz="1000" dirty="0"/>
          </a:p>
        </p:txBody>
      </p:sp>
      <p:sp>
        <p:nvSpPr>
          <p:cNvPr id="15" name="Text 13"/>
          <p:cNvSpPr/>
          <p:nvPr/>
        </p:nvSpPr>
        <p:spPr>
          <a:xfrm>
            <a:off x="8183880" y="2560320"/>
            <a:ext cx="2651760" cy="365760"/>
          </a:xfrm>
          <a:prstGeom prst="rect">
            <a:avLst/>
          </a:prstGeom>
          <a:noFill/>
          <a:ln/>
        </p:spPr>
        <p:txBody>
          <a:bodyPr wrap="square" rtlCol="0" anchor="ctr"/>
          <a:lstStyle/>
          <a:p>
            <a:pPr indent="0" marL="0">
              <a:buNone/>
            </a:pPr>
            <a:r>
              <a:rPr lang="en-US" sz="1700" b="1" dirty="0">
                <a:solidFill>
                  <a:srgbClr val="FFFFFF"/>
                </a:solidFill>
                <a:latin typeface="Arial" pitchFamily="34" charset="0"/>
                <a:ea typeface="Arial" pitchFamily="34" charset="-122"/>
                <a:cs typeface="Arial" pitchFamily="34" charset="-120"/>
              </a:rPr>
              <a:t>Measurable Outcomes</a:t>
            </a:r>
            <a:endParaRPr lang="en-US" sz="1700" dirty="0"/>
          </a:p>
        </p:txBody>
      </p:sp>
      <p:sp>
        <p:nvSpPr>
          <p:cNvPr id="16" name="Text 14"/>
          <p:cNvSpPr/>
          <p:nvPr/>
        </p:nvSpPr>
        <p:spPr>
          <a:xfrm>
            <a:off x="8183880" y="3017520"/>
            <a:ext cx="2651760" cy="1188720"/>
          </a:xfrm>
          <a:prstGeom prst="rect">
            <a:avLst/>
          </a:prstGeom>
          <a:noFill/>
          <a:ln/>
        </p:spPr>
        <p:txBody>
          <a:bodyPr wrap="square" rtlCol="0" anchor="ctr"/>
          <a:lstStyle/>
          <a:p>
            <a:pPr indent="0" marL="0">
              <a:lnSpc>
                <a:spcPts val="1800"/>
              </a:lnSpc>
              <a:buNone/>
            </a:pPr>
            <a:r>
              <a:rPr lang="en-US" sz="1200" dirty="0">
                <a:solidFill>
                  <a:srgbClr val="94A3B8"/>
                </a:solidFill>
                <a:latin typeface="Arial" pitchFamily="34" charset="0"/>
                <a:ea typeface="Arial" pitchFamily="34" charset="-122"/>
                <a:cs typeface="Arial" pitchFamily="34" charset="-120"/>
              </a:rPr>
              <a:t>Helps Cradle and Startup ASEAN prove real deals came from events.</a:t>
            </a:r>
            <a:endParaRPr lang="en-US" sz="1200" dirty="0"/>
          </a:p>
        </p:txBody>
      </p:sp>
      <p:sp>
        <p:nvSpPr>
          <p:cNvPr id="17" name="Shape 15"/>
          <p:cNvSpPr/>
          <p:nvPr/>
        </p:nvSpPr>
        <p:spPr>
          <a:xfrm>
            <a:off x="731520" y="4709160"/>
            <a:ext cx="10515600" cy="731520"/>
          </a:xfrm>
          <a:prstGeom prst="roundRect">
            <a:avLst>
              <a:gd name="adj" fmla="val 10000"/>
            </a:avLst>
          </a:prstGeom>
          <a:solidFill>
            <a:srgbClr val="172A46"/>
          </a:solidFill>
          <a:ln w="12700">
            <a:solidFill>
              <a:srgbClr val="3B82F6"/>
            </a:solidFill>
            <a:prstDash val="solid"/>
          </a:ln>
        </p:spPr>
      </p:sp>
      <p:sp>
        <p:nvSpPr>
          <p:cNvPr id="18" name="Text 16"/>
          <p:cNvSpPr/>
          <p:nvPr/>
        </p:nvSpPr>
        <p:spPr>
          <a:xfrm>
            <a:off x="914400" y="4709160"/>
            <a:ext cx="10149840" cy="731520"/>
          </a:xfrm>
          <a:prstGeom prst="rect">
            <a:avLst/>
          </a:prstGeom>
          <a:noFill/>
          <a:ln/>
        </p:spPr>
        <p:txBody>
          <a:bodyPr wrap="square" rtlCol="0" anchor="ctr"/>
          <a:lstStyle/>
          <a:p>
            <a:pPr algn="ctr" indent="0" marL="0">
              <a:buNone/>
            </a:pPr>
            <a:r>
              <a:rPr lang="en-US" sz="1000" b="1" dirty="0">
                <a:solidFill>
                  <a:srgbClr val="38BDF8"/>
                </a:solidFill>
                <a:latin typeface="Arial" pitchFamily="34" charset="0"/>
                <a:ea typeface="Arial" pitchFamily="34" charset="-122"/>
                <a:cs typeface="Arial" pitchFamily="34" charset="-120"/>
              </a:rPr>
              <a:t>OUTCOMES WE TRACK:  Proposal Time (Months → Minutes)  •  Match Quality  •  Approved Trials  •  Live Commercial Contracts</a:t>
            </a:r>
            <a:endParaRPr lang="en-US" sz="1000" dirty="0"/>
          </a:p>
        </p:txBody>
      </p:sp>
      <p:sp>
        <p:nvSpPr>
          <p:cNvPr id="19" name="Text 17"/>
          <p:cNvSpPr/>
          <p:nvPr/>
        </p:nvSpPr>
        <p:spPr>
          <a:xfrm>
            <a:off x="731520" y="5669280"/>
            <a:ext cx="10515600" cy="457200"/>
          </a:xfrm>
          <a:prstGeom prst="rect">
            <a:avLst/>
          </a:prstGeom>
          <a:noFill/>
          <a:ln/>
        </p:spPr>
        <p:txBody>
          <a:bodyPr wrap="square"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“ASEAN POC-Architect — Turning connections into collaboration.”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Startup ASEAN / Cradle Hackathon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POC-Architect — Minimalist Pitch Deck</dc:title>
  <dc:subject>PptxGenJS Presentation</dc:subject>
  <dc:creator>ASEAN POC-Architect Team</dc:creator>
  <cp:lastModifiedBy>ASEAN POC-Architect Team</cp:lastModifiedBy>
  <cp:revision>1</cp:revision>
  <dcterms:created xsi:type="dcterms:W3CDTF">2026-10-31T02:14:46Z</dcterms:created>
  <dcterms:modified xsi:type="dcterms:W3CDTF">2026-10-31T02:14:46Z</dcterms:modified>
</cp:coreProperties>
</file>